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7" r:id="rId1"/>
  </p:sldMasterIdLst>
  <p:notesMasterIdLst>
    <p:notesMasterId r:id="rId48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82" r:id="rId17"/>
    <p:sldId id="283" r:id="rId18"/>
    <p:sldId id="284" r:id="rId19"/>
    <p:sldId id="285" r:id="rId20"/>
    <p:sldId id="278" r:id="rId21"/>
    <p:sldId id="269" r:id="rId22"/>
    <p:sldId id="292" r:id="rId23"/>
    <p:sldId id="291" r:id="rId24"/>
    <p:sldId id="279" r:id="rId25"/>
    <p:sldId id="280" r:id="rId26"/>
    <p:sldId id="286" r:id="rId27"/>
    <p:sldId id="287" r:id="rId28"/>
    <p:sldId id="288" r:id="rId29"/>
    <p:sldId id="289" r:id="rId30"/>
    <p:sldId id="290" r:id="rId31"/>
    <p:sldId id="294" r:id="rId32"/>
    <p:sldId id="308" r:id="rId33"/>
    <p:sldId id="309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7" r:id="rId43"/>
    <p:sldId id="304" r:id="rId44"/>
    <p:sldId id="305" r:id="rId45"/>
    <p:sldId id="306" r:id="rId46"/>
    <p:sldId id="30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595" autoAdjust="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B7D3442-D856-4C8B-90F8-409CDB26594D}" type="datetimeFigureOut">
              <a:rPr lang="en-NZ"/>
              <a:pPr>
                <a:defRPr/>
              </a:pPr>
              <a:t>26/11/2011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2E573D6-D5CE-4A82-BA1C-AAC95E73C83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E952D-2311-47A7-8F77-4A6EAA48BFAE}" type="slidenum">
              <a:rPr lang="en-NZ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851745-FF73-4E51-B102-43181435B77A}" type="slidenum">
              <a:rPr lang="en-NZ"/>
              <a:pPr/>
              <a:t>10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10D98-0CFC-47EA-B138-F9C5DD21644D}" type="slidenum">
              <a:rPr lang="en-NZ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932569-E8C1-4123-A27F-0DEAADDF0156}" type="slidenum">
              <a:rPr lang="en-NZ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BAA847-0420-46FC-AE19-0F489FF91A68}" type="slidenum">
              <a:rPr lang="en-NZ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8C7CB7-07E9-4DBB-A62B-A6BA7A8F469D}" type="slidenum">
              <a:rPr lang="en-NZ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A2900B-2CC2-4A86-93FE-2C678D4011DB}" type="slidenum">
              <a:rPr lang="en-NZ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2A787E-1244-4E41-849D-D15412ECCD5A}" type="slidenum">
              <a:rPr lang="en-NZ"/>
              <a:pPr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4C2B04-6093-469A-B922-0CA74FFB14C0}" type="slidenum">
              <a:rPr lang="en-NZ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F3035A-C6AA-4799-AF53-1200FF85930F}" type="slidenum">
              <a:rPr lang="en-NZ"/>
              <a:pPr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22FC1-B65D-4D73-B5DA-0DD4DA7730BA}" type="slidenum">
              <a:rPr lang="en-NZ"/>
              <a:pPr/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455B6A-80EB-43FE-B609-C931911158C1}" type="slidenum">
              <a:rPr lang="en-NZ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B2BCAF-8AB7-48A2-A0F6-0D4E4DB83272}" type="slidenum">
              <a:rPr lang="en-NZ"/>
              <a:pPr/>
              <a:t>20</a:t>
            </a:fld>
            <a:endParaRPr lang="en-N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23F7F6-7C14-433F-A4DB-18DE7FC7665E}" type="slidenum">
              <a:rPr lang="en-NZ"/>
              <a:pPr/>
              <a:t>21</a:t>
            </a:fld>
            <a:endParaRPr lang="en-N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22</a:t>
            </a:fld>
            <a:endParaRPr lang="en-N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23</a:t>
            </a:fld>
            <a:endParaRPr lang="en-N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4C0C22-0AD8-4DE7-ACBF-5F87A9E69EB4}" type="slidenum">
              <a:rPr lang="en-NZ"/>
              <a:pPr/>
              <a:t>24</a:t>
            </a:fld>
            <a:endParaRPr lang="en-N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1C724C-30F6-4C0A-A17D-B53C5C1602C0}" type="slidenum">
              <a:rPr lang="en-NZ"/>
              <a:pPr/>
              <a:t>25</a:t>
            </a:fld>
            <a:endParaRPr lang="en-N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D8790C-D234-430B-A87E-BE9778F1055B}" type="slidenum">
              <a:rPr lang="en-NZ"/>
              <a:pPr/>
              <a:t>26</a:t>
            </a:fld>
            <a:endParaRPr lang="en-N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955271-831B-4369-AC19-AC0ED281FBAE}" type="slidenum">
              <a:rPr lang="en-NZ"/>
              <a:pPr/>
              <a:t>27</a:t>
            </a:fld>
            <a:endParaRPr lang="en-N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28</a:t>
            </a:fld>
            <a:endParaRPr lang="en-N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29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55005-1281-4A1F-9140-41DEB6A41DFF}" type="slidenum">
              <a:rPr lang="en-NZ"/>
              <a:pPr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30</a:t>
            </a:fld>
            <a:endParaRPr lang="en-N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31</a:t>
            </a:fld>
            <a:endParaRPr lang="en-N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34</a:t>
            </a:fld>
            <a:endParaRPr lang="en-N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35</a:t>
            </a:fld>
            <a:endParaRPr lang="en-N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36</a:t>
            </a:fld>
            <a:endParaRPr lang="en-N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37</a:t>
            </a:fld>
            <a:endParaRPr lang="en-N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38</a:t>
            </a:fld>
            <a:endParaRPr lang="en-N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39</a:t>
            </a:fld>
            <a:endParaRPr lang="en-N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40</a:t>
            </a:fld>
            <a:endParaRPr lang="en-N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41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9B5315-58D9-413F-AF88-02A06F9424FD}" type="slidenum">
              <a:rPr lang="en-NZ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573D6-D5CE-4A82-BA1C-AAC95E73C83E}" type="slidenum">
              <a:rPr lang="en-NZ" smtClean="0"/>
              <a:pPr>
                <a:defRPr/>
              </a:pPr>
              <a:t>46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0314A-5719-4119-9F25-7BC63E95113E}" type="slidenum">
              <a:rPr lang="en-NZ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274AD4-86A6-4EB0-82CF-929D50FDC5DB}" type="slidenum">
              <a:rPr lang="en-NZ"/>
              <a:pPr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32074F-CA13-4FCB-8916-47703CF1A7BE}" type="slidenum">
              <a:rPr lang="en-NZ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C733E5-BF12-45FD-9A52-CAA2C3B4F0CC}" type="slidenum">
              <a:rPr lang="en-NZ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C485D1-B2C0-4FE2-9EDF-2784D72795B8}" type="slidenum">
              <a:rPr lang="en-NZ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25C484D6-75DC-46CA-8137-0167DC626C15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AC4001-4981-4D6D-8FD2-B6CFBA8B7E12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76FD80-21C2-4D00-AB06-121A0C3EDA88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046A44-BD2C-4FE8-974D-14A16E074E19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7E7DEA-FEC1-4751-A461-1807D748F8F7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62A5F2-8DB3-4E85-A470-D48FF97EF6B9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80DE90-0222-4D74-8B73-464CA6CBDC32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8E2D74-BDC6-4394-8ADE-D20A1F5ED816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B8F2BA-07A7-4A75-8FFB-7C638CDFFC9B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  <p:pic>
        <p:nvPicPr>
          <p:cNvPr id="7" name="Picture 6" descr="NZ 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"/>
            <a:ext cx="1979712" cy="702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B55BFF-754F-432D-89F1-ABD48323DF56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CC087D-A78E-4A7B-81E4-05C7672B6AA1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867D59-B7F4-44C8-AD4E-79E826B465D7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E2F6AE-AB2F-496E-BCCB-629991A64526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D2A6D3-B30C-40C6-AE65-0D3913345A02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61AD7B-6B2D-47E3-B674-83BAAA70F732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8B163E-9276-4FC2-ABDB-DA177F3D6779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20DB4-C4E5-41D6-9A10-83441B984F12}" type="slidenum">
              <a:rPr lang="en-NZ" smtClean="0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centre.co.nz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Geometry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>
          <a:xfrm>
            <a:off x="755650" y="2017712"/>
            <a:ext cx="8199438" cy="4579639"/>
          </a:xfrm>
        </p:spPr>
        <p:txBody>
          <a:bodyPr/>
          <a:lstStyle/>
          <a:p>
            <a:pPr eaLnBrk="1" hangingPunct="1"/>
            <a:r>
              <a:rPr lang="en-NZ" dirty="0" smtClean="0"/>
              <a:t>In this lesson we revisit all the main rules and terms of line and triangle geometry.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We then try and calculate some angles.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In the first part, give yourself 1 point for every rule, term or measurement that you get correct.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ChangeArrowheads="1"/>
          </p:cNvSpPr>
          <p:nvPr/>
        </p:nvSpPr>
        <p:spPr bwMode="auto">
          <a:xfrm>
            <a:off x="6443663" y="4892675"/>
            <a:ext cx="328612" cy="3286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Rule 9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277100" cy="3211512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/>
              <a:t>Angles that add up to </a:t>
            </a:r>
            <a:r>
              <a:rPr lang="en-NZ" dirty="0" smtClean="0"/>
              <a:t>90˚ are called:</a:t>
            </a:r>
          </a:p>
          <a:p>
            <a:pPr marL="514350" indent="-514350" eaLnBrk="1" hangingPunct="1">
              <a:buFont typeface="Wingdings" pitchFamily="2" charset="2"/>
              <a:buAutoNum type="alphaLcPeriod"/>
              <a:defRPr/>
            </a:pPr>
            <a:r>
              <a:rPr lang="en-NZ" dirty="0" smtClean="0"/>
              <a:t>Complementary </a:t>
            </a:r>
          </a:p>
          <a:p>
            <a:pPr marL="514350" indent="-514350" eaLnBrk="1" hangingPunct="1">
              <a:buFont typeface="Wingdings" pitchFamily="2" charset="2"/>
              <a:buAutoNum type="alphaLcPeriod"/>
              <a:defRPr/>
            </a:pPr>
            <a:r>
              <a:rPr lang="en-NZ" dirty="0" smtClean="0"/>
              <a:t>Complimentary</a:t>
            </a:r>
          </a:p>
          <a:p>
            <a:pPr marL="514350" indent="-514350" eaLnBrk="1" hangingPunct="1">
              <a:buFont typeface="Wingdings" pitchFamily="2" charset="2"/>
              <a:buAutoNum type="alphaLcPeriod"/>
              <a:defRPr/>
            </a:pPr>
            <a:endParaRPr lang="en-N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NZ" dirty="0" smtClean="0"/>
              <a:t>Choose the correct spelling.</a:t>
            </a:r>
          </a:p>
          <a:p>
            <a:pPr marL="514350" indent="-514350" eaLnBrk="1" hangingPunct="1">
              <a:buFont typeface="Wingdings" pitchFamily="2" charset="2"/>
              <a:buAutoNum type="alphaLcPeriod"/>
              <a:defRPr/>
            </a:pPr>
            <a:endParaRPr lang="en-N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NZ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92275" y="3213100"/>
            <a:ext cx="33845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>
                <a:solidFill>
                  <a:schemeClr val="accent1"/>
                </a:solidFill>
              </a:rPr>
              <a:t>XXXXXXXXXXXX</a:t>
            </a:r>
          </a:p>
        </p:txBody>
      </p:sp>
      <p:grpSp>
        <p:nvGrpSpPr>
          <p:cNvPr id="27654" name="Group 20"/>
          <p:cNvGrpSpPr>
            <a:grpSpLocks/>
          </p:cNvGrpSpPr>
          <p:nvPr/>
        </p:nvGrpSpPr>
        <p:grpSpPr bwMode="auto">
          <a:xfrm>
            <a:off x="6443663" y="2781300"/>
            <a:ext cx="1936750" cy="2447925"/>
            <a:chOff x="6444208" y="2780928"/>
            <a:chExt cx="1935832" cy="2448272"/>
          </a:xfrm>
        </p:grpSpPr>
        <p:cxnSp>
          <p:nvCxnSpPr>
            <p:cNvPr id="27657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6444208" y="2780928"/>
              <a:ext cx="0" cy="2448272"/>
            </a:xfrm>
            <a:prstGeom prst="straightConnector1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cxnSp>
          <p:nvCxnSpPr>
            <p:cNvPr id="27658" name="Straight Arrow Connector 15"/>
            <p:cNvCxnSpPr>
              <a:cxnSpLocks noChangeShapeType="1"/>
            </p:cNvCxnSpPr>
            <p:nvPr/>
          </p:nvCxnSpPr>
          <p:spPr bwMode="auto">
            <a:xfrm>
              <a:off x="6444208" y="5229200"/>
              <a:ext cx="1935832" cy="0"/>
            </a:xfrm>
            <a:prstGeom prst="straightConnector1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cxnSp>
          <p:nvCxnSpPr>
            <p:cNvPr id="27659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6444208" y="3526228"/>
              <a:ext cx="648072" cy="1702972"/>
            </a:xfrm>
            <a:prstGeom prst="straightConnector1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</p:grpSp>
      <p:sp>
        <p:nvSpPr>
          <p:cNvPr id="27655" name="Rectangle 22"/>
          <p:cNvSpPr>
            <a:spLocks noChangeArrowheads="1"/>
          </p:cNvSpPr>
          <p:nvPr/>
        </p:nvSpPr>
        <p:spPr bwMode="auto">
          <a:xfrm>
            <a:off x="6426200" y="3419475"/>
            <a:ext cx="66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25°</a:t>
            </a:r>
            <a:endParaRPr lang="en-NZ" sz="2400" i="1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946900" y="4586288"/>
            <a:ext cx="665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/>
              <a:t>65°</a:t>
            </a:r>
            <a:endParaRPr lang="en-NZ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e 19"/>
          <p:cNvSpPr/>
          <p:nvPr/>
        </p:nvSpPr>
        <p:spPr bwMode="auto">
          <a:xfrm rot="17105184">
            <a:off x="3659982" y="4294981"/>
            <a:ext cx="755650" cy="1116013"/>
          </a:xfrm>
          <a:prstGeom prst="pie">
            <a:avLst>
              <a:gd name="adj1" fmla="val 4324348"/>
              <a:gd name="adj2" fmla="val 5837360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4213225" cy="911225"/>
          </a:xfrm>
        </p:spPr>
        <p:txBody>
          <a:bodyPr/>
          <a:lstStyle/>
          <a:p>
            <a:pPr eaLnBrk="1" hangingPunct="1"/>
            <a:r>
              <a:rPr lang="en-NZ" smtClean="0"/>
              <a:t>Rule 10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493000" cy="1771650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/>
              <a:t>Angles that add up to </a:t>
            </a:r>
            <a:r>
              <a:rPr lang="en-NZ" dirty="0" smtClean="0"/>
              <a:t>180˚ are called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NZ" dirty="0"/>
              <a:t> </a:t>
            </a:r>
            <a:r>
              <a:rPr lang="en-NZ" dirty="0" smtClean="0"/>
              <a:t>  …………………………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36713" y="2541588"/>
            <a:ext cx="3311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/>
              <a:t>supplementary</a:t>
            </a:r>
          </a:p>
        </p:txBody>
      </p:sp>
      <p:cxnSp>
        <p:nvCxnSpPr>
          <p:cNvPr id="28678" name="Straight Arrow Connector 2"/>
          <p:cNvCxnSpPr>
            <a:cxnSpLocks noChangeShapeType="1"/>
          </p:cNvCxnSpPr>
          <p:nvPr/>
        </p:nvCxnSpPr>
        <p:spPr bwMode="auto">
          <a:xfrm>
            <a:off x="1116013" y="3860800"/>
            <a:ext cx="6192837" cy="2160588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8679" name="Straight Arrow Connector 10"/>
          <p:cNvCxnSpPr>
            <a:cxnSpLocks noChangeShapeType="1"/>
          </p:cNvCxnSpPr>
          <p:nvPr/>
        </p:nvCxnSpPr>
        <p:spPr bwMode="auto">
          <a:xfrm flipV="1">
            <a:off x="3995738" y="4508500"/>
            <a:ext cx="3889375" cy="360363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8680" name="Rectangle 20"/>
          <p:cNvSpPr>
            <a:spLocks noChangeArrowheads="1"/>
          </p:cNvSpPr>
          <p:nvPr/>
        </p:nvSpPr>
        <p:spPr bwMode="auto">
          <a:xfrm>
            <a:off x="3795713" y="4276725"/>
            <a:ext cx="83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158°</a:t>
            </a:r>
            <a:endParaRPr lang="en-NZ" sz="2400" i="1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948238" y="4740275"/>
            <a:ext cx="66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22°</a:t>
            </a:r>
            <a:endParaRPr lang="en-NZ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e 12"/>
          <p:cNvSpPr/>
          <p:nvPr/>
        </p:nvSpPr>
        <p:spPr bwMode="auto">
          <a:xfrm rot="18719835">
            <a:off x="2352675" y="4870450"/>
            <a:ext cx="496888" cy="522288"/>
          </a:xfrm>
          <a:prstGeom prst="pie">
            <a:avLst>
              <a:gd name="adj1" fmla="val 20669912"/>
              <a:gd name="adj2" fmla="val 4079961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2" name="Pie 11"/>
          <p:cNvSpPr/>
          <p:nvPr/>
        </p:nvSpPr>
        <p:spPr bwMode="auto">
          <a:xfrm rot="8191174">
            <a:off x="2632075" y="4248150"/>
            <a:ext cx="495300" cy="522288"/>
          </a:xfrm>
          <a:prstGeom prst="pie">
            <a:avLst>
              <a:gd name="adj1" fmla="val 20103826"/>
              <a:gd name="adj2" fmla="val 3866762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Rule 11 (for parallel lines)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493000" cy="1411287"/>
          </a:xfrm>
        </p:spPr>
        <p:txBody>
          <a:bodyPr/>
          <a:lstStyle/>
          <a:p>
            <a:pPr eaLnBrk="1" hangingPunct="1"/>
            <a:r>
              <a:rPr lang="en-NZ" smtClean="0"/>
              <a:t>Alternate angles are …………… (alternate angles form a Z shape)</a:t>
            </a:r>
          </a:p>
        </p:txBody>
      </p:sp>
      <p:cxnSp>
        <p:nvCxnSpPr>
          <p:cNvPr id="29702" name="Straight Arrow Connector 5"/>
          <p:cNvCxnSpPr>
            <a:cxnSpLocks noChangeShapeType="1"/>
          </p:cNvCxnSpPr>
          <p:nvPr/>
        </p:nvCxnSpPr>
        <p:spPr bwMode="auto">
          <a:xfrm>
            <a:off x="1116013" y="3860800"/>
            <a:ext cx="3527425" cy="1296988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3" name="Straight Arrow Connector 7"/>
          <p:cNvCxnSpPr>
            <a:cxnSpLocks noChangeShapeType="1"/>
          </p:cNvCxnSpPr>
          <p:nvPr/>
        </p:nvCxnSpPr>
        <p:spPr bwMode="auto">
          <a:xfrm>
            <a:off x="1268413" y="4652963"/>
            <a:ext cx="3527425" cy="1296987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4" name="Straight Arrow Connector 8"/>
          <p:cNvCxnSpPr>
            <a:cxnSpLocks noChangeShapeType="1"/>
          </p:cNvCxnSpPr>
          <p:nvPr/>
        </p:nvCxnSpPr>
        <p:spPr bwMode="auto">
          <a:xfrm flipH="1">
            <a:off x="2124075" y="3860800"/>
            <a:ext cx="1079500" cy="2232025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2001838" y="4406900"/>
            <a:ext cx="66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88°</a:t>
            </a:r>
            <a:endParaRPr lang="en-NZ" sz="2400" i="1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52750" y="4872038"/>
            <a:ext cx="665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88°</a:t>
            </a:r>
            <a:endParaRPr lang="en-NZ" sz="2400" i="1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10225" y="1916113"/>
            <a:ext cx="11668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3200"/>
              <a:t>equal</a:t>
            </a:r>
            <a:endParaRPr lang="en-NZ" sz="3200" i="1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41538" y="4248150"/>
            <a:ext cx="1216025" cy="1166813"/>
            <a:chOff x="2142235" y="4248024"/>
            <a:chExt cx="1215322" cy="1167585"/>
          </a:xfrm>
        </p:grpSpPr>
        <p:cxnSp>
          <p:nvCxnSpPr>
            <p:cNvPr id="29709" name="Straight Connector 10"/>
            <p:cNvCxnSpPr>
              <a:cxnSpLocks noChangeShapeType="1"/>
            </p:cNvCxnSpPr>
            <p:nvPr/>
          </p:nvCxnSpPr>
          <p:spPr bwMode="auto">
            <a:xfrm>
              <a:off x="2142235" y="4248024"/>
              <a:ext cx="756084" cy="258417"/>
            </a:xfrm>
            <a:prstGeom prst="line">
              <a:avLst/>
            </a:prstGeom>
            <a:noFill/>
            <a:ln w="508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29710" name="Straight Connector 18"/>
            <p:cNvCxnSpPr>
              <a:cxnSpLocks noChangeShapeType="1"/>
            </p:cNvCxnSpPr>
            <p:nvPr/>
          </p:nvCxnSpPr>
          <p:spPr bwMode="auto">
            <a:xfrm flipH="1">
              <a:off x="2601473" y="4506441"/>
              <a:ext cx="296847" cy="650751"/>
            </a:xfrm>
            <a:prstGeom prst="line">
              <a:avLst/>
            </a:prstGeom>
            <a:noFill/>
            <a:ln w="508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29711" name="Straight Connector 24"/>
            <p:cNvCxnSpPr>
              <a:cxnSpLocks noChangeShapeType="1"/>
            </p:cNvCxnSpPr>
            <p:nvPr/>
          </p:nvCxnSpPr>
          <p:spPr bwMode="auto">
            <a:xfrm>
              <a:off x="2601473" y="5157192"/>
              <a:ext cx="756084" cy="258417"/>
            </a:xfrm>
            <a:prstGeom prst="line">
              <a:avLst/>
            </a:prstGeom>
            <a:noFill/>
            <a:ln w="50800" algn="ctr">
              <a:solidFill>
                <a:schemeClr val="bg2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e 20"/>
          <p:cNvSpPr/>
          <p:nvPr/>
        </p:nvSpPr>
        <p:spPr bwMode="auto">
          <a:xfrm rot="18719835">
            <a:off x="2582069" y="5072857"/>
            <a:ext cx="485775" cy="522287"/>
          </a:xfrm>
          <a:prstGeom prst="pie">
            <a:avLst>
              <a:gd name="adj1" fmla="val 21561577"/>
              <a:gd name="adj2" fmla="val 4532951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cxnSp>
        <p:nvCxnSpPr>
          <p:cNvPr id="30723" name="Straight Arrow Connector 17"/>
          <p:cNvCxnSpPr>
            <a:cxnSpLocks noChangeShapeType="1"/>
          </p:cNvCxnSpPr>
          <p:nvPr/>
        </p:nvCxnSpPr>
        <p:spPr bwMode="auto">
          <a:xfrm>
            <a:off x="468313" y="4149725"/>
            <a:ext cx="3382962" cy="1703388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Rule 12 (for parallel lines)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339850"/>
          </a:xfrm>
        </p:spPr>
        <p:txBody>
          <a:bodyPr/>
          <a:lstStyle/>
          <a:p>
            <a:pPr eaLnBrk="1" hangingPunct="1"/>
            <a:r>
              <a:rPr lang="en-NZ" smtClean="0"/>
              <a:t>…………………………  angles are equal (they form an F shape)</a:t>
            </a:r>
          </a:p>
        </p:txBody>
      </p:sp>
      <p:cxnSp>
        <p:nvCxnSpPr>
          <p:cNvPr id="30726" name="Straight Arrow Connector 7"/>
          <p:cNvCxnSpPr>
            <a:cxnSpLocks noChangeShapeType="1"/>
          </p:cNvCxnSpPr>
          <p:nvPr/>
        </p:nvCxnSpPr>
        <p:spPr bwMode="auto">
          <a:xfrm>
            <a:off x="1116013" y="3500438"/>
            <a:ext cx="3384550" cy="1703387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27" name="Straight Arrow Connector 9"/>
          <p:cNvCxnSpPr>
            <a:cxnSpLocks noChangeShapeType="1"/>
          </p:cNvCxnSpPr>
          <p:nvPr/>
        </p:nvCxnSpPr>
        <p:spPr bwMode="auto">
          <a:xfrm flipH="1">
            <a:off x="2124075" y="3500438"/>
            <a:ext cx="2376488" cy="2592387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32138" y="5065713"/>
            <a:ext cx="665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73°</a:t>
            </a:r>
            <a:endParaRPr lang="en-NZ" sz="2400" i="1"/>
          </a:p>
        </p:txBody>
      </p:sp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3630613" y="4346575"/>
            <a:ext cx="66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73°</a:t>
            </a:r>
            <a:endParaRPr lang="en-NZ" sz="2400" i="1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374900" y="4611688"/>
            <a:ext cx="1836738" cy="1265237"/>
            <a:chOff x="2339752" y="4612403"/>
            <a:chExt cx="1836204" cy="1264869"/>
          </a:xfrm>
        </p:grpSpPr>
        <p:cxnSp>
          <p:nvCxnSpPr>
            <p:cNvPr id="30732" name="Straight Connector 14"/>
            <p:cNvCxnSpPr>
              <a:cxnSpLocks noChangeShapeType="1"/>
            </p:cNvCxnSpPr>
            <p:nvPr/>
          </p:nvCxnSpPr>
          <p:spPr bwMode="auto">
            <a:xfrm flipH="1">
              <a:off x="2339752" y="4612403"/>
              <a:ext cx="1112024" cy="1264869"/>
            </a:xfrm>
            <a:prstGeom prst="line">
              <a:avLst/>
            </a:prstGeom>
            <a:noFill/>
            <a:ln w="508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30733" name="Straight Connector 15"/>
            <p:cNvCxnSpPr>
              <a:cxnSpLocks noChangeShapeType="1"/>
            </p:cNvCxnSpPr>
            <p:nvPr/>
          </p:nvCxnSpPr>
          <p:spPr bwMode="auto">
            <a:xfrm>
              <a:off x="2836424" y="5327626"/>
              <a:ext cx="756084" cy="399510"/>
            </a:xfrm>
            <a:prstGeom prst="line">
              <a:avLst/>
            </a:prstGeom>
            <a:noFill/>
            <a:ln w="508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30734" name="Straight Connector 28"/>
            <p:cNvCxnSpPr>
              <a:cxnSpLocks noChangeShapeType="1"/>
            </p:cNvCxnSpPr>
            <p:nvPr/>
          </p:nvCxnSpPr>
          <p:spPr bwMode="auto">
            <a:xfrm>
              <a:off x="3419872" y="4658395"/>
              <a:ext cx="756084" cy="399510"/>
            </a:xfrm>
            <a:prstGeom prst="line">
              <a:avLst/>
            </a:prstGeom>
            <a:noFill/>
            <a:ln w="50800" algn="ctr">
              <a:solidFill>
                <a:schemeClr val="bg2"/>
              </a:solidFill>
              <a:round/>
              <a:headEnd/>
              <a:tailEnd/>
            </a:ln>
          </p:spPr>
        </p:cxnSp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836738" y="1939925"/>
            <a:ext cx="32559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/>
              <a:t>corresponding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Rule 13 (for parallel lines)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411287"/>
          </a:xfrm>
        </p:spPr>
        <p:txBody>
          <a:bodyPr/>
          <a:lstStyle/>
          <a:p>
            <a:pPr eaLnBrk="1" hangingPunct="1"/>
            <a:r>
              <a:rPr lang="en-NZ" dirty="0" smtClean="0"/>
              <a:t>Co-interior angles are ……………………. (they form a U shape)</a:t>
            </a:r>
          </a:p>
        </p:txBody>
      </p:sp>
      <p:cxnSp>
        <p:nvCxnSpPr>
          <p:cNvPr id="31748" name="Straight Arrow Connector 17"/>
          <p:cNvCxnSpPr>
            <a:cxnSpLocks noChangeShapeType="1"/>
          </p:cNvCxnSpPr>
          <p:nvPr/>
        </p:nvCxnSpPr>
        <p:spPr bwMode="auto">
          <a:xfrm>
            <a:off x="468313" y="4149725"/>
            <a:ext cx="3382962" cy="1703388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sp>
        <p:nvSpPr>
          <p:cNvPr id="6" name="Pie 5"/>
          <p:cNvSpPr/>
          <p:nvPr/>
        </p:nvSpPr>
        <p:spPr bwMode="auto">
          <a:xfrm rot="3841675">
            <a:off x="3917156" y="3652044"/>
            <a:ext cx="485775" cy="522288"/>
          </a:xfrm>
          <a:prstGeom prst="pie">
            <a:avLst>
              <a:gd name="adj1" fmla="val 19410613"/>
              <a:gd name="adj2" fmla="val 4079961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cxnSp>
        <p:nvCxnSpPr>
          <p:cNvPr id="31750" name="Straight Arrow Connector 7"/>
          <p:cNvCxnSpPr>
            <a:cxnSpLocks noChangeShapeType="1"/>
          </p:cNvCxnSpPr>
          <p:nvPr/>
        </p:nvCxnSpPr>
        <p:spPr bwMode="auto">
          <a:xfrm>
            <a:off x="2339975" y="2997200"/>
            <a:ext cx="3384550" cy="1703388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1" name="Straight Arrow Connector 9"/>
          <p:cNvCxnSpPr>
            <a:cxnSpLocks noChangeShapeType="1"/>
          </p:cNvCxnSpPr>
          <p:nvPr/>
        </p:nvCxnSpPr>
        <p:spPr bwMode="auto">
          <a:xfrm flipH="1">
            <a:off x="2124075" y="3500438"/>
            <a:ext cx="2376488" cy="2592387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951163" y="5057775"/>
            <a:ext cx="66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74°</a:t>
            </a:r>
            <a:endParaRPr lang="en-NZ" sz="2400" i="1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08288" y="3860800"/>
            <a:ext cx="2051050" cy="1865313"/>
            <a:chOff x="2807930" y="3861982"/>
            <a:chExt cx="2051147" cy="1865154"/>
          </a:xfrm>
        </p:grpSpPr>
        <p:cxnSp>
          <p:nvCxnSpPr>
            <p:cNvPr id="31756" name="Straight Connector 14"/>
            <p:cNvCxnSpPr>
              <a:cxnSpLocks noChangeShapeType="1"/>
            </p:cNvCxnSpPr>
            <p:nvPr/>
          </p:nvCxnSpPr>
          <p:spPr bwMode="auto">
            <a:xfrm flipH="1">
              <a:off x="2807930" y="3861982"/>
              <a:ext cx="1350742" cy="1472523"/>
            </a:xfrm>
            <a:prstGeom prst="line">
              <a:avLst/>
            </a:prstGeom>
            <a:noFill/>
            <a:ln w="508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31757" name="Straight Connector 15"/>
            <p:cNvCxnSpPr>
              <a:cxnSpLocks noChangeShapeType="1"/>
            </p:cNvCxnSpPr>
            <p:nvPr/>
          </p:nvCxnSpPr>
          <p:spPr bwMode="auto">
            <a:xfrm>
              <a:off x="2836424" y="5327626"/>
              <a:ext cx="756084" cy="399510"/>
            </a:xfrm>
            <a:prstGeom prst="line">
              <a:avLst/>
            </a:prstGeom>
            <a:noFill/>
            <a:ln w="508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31758" name="Straight Connector 28"/>
            <p:cNvCxnSpPr>
              <a:cxnSpLocks noChangeShapeType="1"/>
            </p:cNvCxnSpPr>
            <p:nvPr/>
          </p:nvCxnSpPr>
          <p:spPr bwMode="auto">
            <a:xfrm>
              <a:off x="4102993" y="3861982"/>
              <a:ext cx="756084" cy="399510"/>
            </a:xfrm>
            <a:prstGeom prst="line">
              <a:avLst/>
            </a:prstGeom>
            <a:noFill/>
            <a:ln w="50800" algn="ctr">
              <a:solidFill>
                <a:schemeClr val="bg2"/>
              </a:solidFill>
              <a:round/>
              <a:headEnd/>
              <a:tailEnd/>
            </a:ln>
          </p:spPr>
        </p:cxn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48113" y="4195763"/>
            <a:ext cx="833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106°</a:t>
            </a:r>
            <a:endParaRPr lang="en-NZ" sz="2400" i="1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637213" y="1916113"/>
            <a:ext cx="32559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/>
              <a:t>supplementary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5"/>
          <p:cNvSpPr>
            <a:spLocks noChangeArrowheads="1"/>
          </p:cNvSpPr>
          <p:nvPr/>
        </p:nvSpPr>
        <p:spPr bwMode="auto">
          <a:xfrm flipV="1">
            <a:off x="5891213" y="4364038"/>
            <a:ext cx="215900" cy="2159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2150"/>
            <a:ext cx="6084887" cy="984250"/>
          </a:xfrm>
        </p:spPr>
        <p:txBody>
          <a:bodyPr/>
          <a:lstStyle/>
          <a:p>
            <a:pPr eaLnBrk="1" hangingPunct="1"/>
            <a:r>
              <a:rPr lang="en-NZ" smtClean="0"/>
              <a:t>Name These Polygons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088" y="1989138"/>
            <a:ext cx="60071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2800" kern="0">
                <a:latin typeface="+mn-lt"/>
              </a:rPr>
              <a:t>A three sided polygon is called a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NZ" sz="2800" kern="0">
                <a:latin typeface="+mn-lt"/>
              </a:rPr>
              <a:t>   …………………………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NZ" sz="2800" ker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2800" kern="0">
                <a:latin typeface="+mn-lt"/>
              </a:rPr>
              <a:t>Name 4 types of triangle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NZ" sz="2800" kern="0">
                <a:latin typeface="+mn-lt"/>
              </a:rPr>
              <a:t>…………………………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NZ" sz="2800" kern="0">
                <a:latin typeface="+mn-lt"/>
              </a:rPr>
              <a:t>…………………………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NZ" sz="2800" kern="0">
                <a:latin typeface="+mn-lt"/>
              </a:rPr>
              <a:t>…………………………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NZ" sz="2800" kern="0">
                <a:latin typeface="+mn-lt"/>
              </a:rPr>
              <a:t>…………………………</a:t>
            </a:r>
            <a:endParaRPr lang="en-NZ" sz="2800" kern="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31913" y="2384425"/>
            <a:ext cx="23320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triangle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35063" y="3933825"/>
            <a:ext cx="23336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Right angled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35063" y="4429125"/>
            <a:ext cx="2333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Scalene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35063" y="4924425"/>
            <a:ext cx="2333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Equilateral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35063" y="5419725"/>
            <a:ext cx="2333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Isosceles</a:t>
            </a:r>
          </a:p>
        </p:txBody>
      </p:sp>
      <p:sp>
        <p:nvSpPr>
          <p:cNvPr id="32778" name="Isosceles Triangle 7"/>
          <p:cNvSpPr>
            <a:spLocks noChangeArrowheads="1"/>
          </p:cNvSpPr>
          <p:nvPr/>
        </p:nvSpPr>
        <p:spPr bwMode="auto">
          <a:xfrm>
            <a:off x="5630863" y="2171700"/>
            <a:ext cx="2073275" cy="1066800"/>
          </a:xfrm>
          <a:prstGeom prst="triangle">
            <a:avLst>
              <a:gd name="adj" fmla="val 49565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grpSp>
        <p:nvGrpSpPr>
          <p:cNvPr id="32779" name="Group 13"/>
          <p:cNvGrpSpPr>
            <a:grpSpLocks/>
          </p:cNvGrpSpPr>
          <p:nvPr/>
        </p:nvGrpSpPr>
        <p:grpSpPr bwMode="auto">
          <a:xfrm rot="-7299884">
            <a:off x="6094412" y="2511426"/>
            <a:ext cx="168275" cy="190500"/>
            <a:chOff x="4932040" y="4756506"/>
            <a:chExt cx="406943" cy="270030"/>
          </a:xfrm>
        </p:grpSpPr>
        <p:cxnSp>
          <p:nvCxnSpPr>
            <p:cNvPr id="32795" name="Straight Connector 16"/>
            <p:cNvCxnSpPr>
              <a:cxnSpLocks noChangeShapeType="1"/>
            </p:cNvCxnSpPr>
            <p:nvPr/>
          </p:nvCxnSpPr>
          <p:spPr bwMode="auto">
            <a:xfrm flipH="1">
              <a:off x="4932040" y="475650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96" name="Straight Connector 17"/>
            <p:cNvCxnSpPr>
              <a:cxnSpLocks noChangeShapeType="1"/>
            </p:cNvCxnSpPr>
            <p:nvPr/>
          </p:nvCxnSpPr>
          <p:spPr bwMode="auto">
            <a:xfrm flipH="1">
              <a:off x="4988861" y="484651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2780" name="Group 19"/>
          <p:cNvGrpSpPr>
            <a:grpSpLocks/>
          </p:cNvGrpSpPr>
          <p:nvPr/>
        </p:nvGrpSpPr>
        <p:grpSpPr bwMode="auto">
          <a:xfrm rot="3780661" flipV="1">
            <a:off x="7034213" y="2516187"/>
            <a:ext cx="166688" cy="188913"/>
            <a:chOff x="4932040" y="4756506"/>
            <a:chExt cx="406943" cy="270030"/>
          </a:xfrm>
        </p:grpSpPr>
        <p:cxnSp>
          <p:nvCxnSpPr>
            <p:cNvPr id="32793" name="Straight Connector 20"/>
            <p:cNvCxnSpPr>
              <a:cxnSpLocks noChangeShapeType="1"/>
            </p:cNvCxnSpPr>
            <p:nvPr/>
          </p:nvCxnSpPr>
          <p:spPr bwMode="auto">
            <a:xfrm flipH="1">
              <a:off x="4932040" y="475650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94" name="Straight Connector 21"/>
            <p:cNvCxnSpPr>
              <a:cxnSpLocks noChangeShapeType="1"/>
            </p:cNvCxnSpPr>
            <p:nvPr/>
          </p:nvCxnSpPr>
          <p:spPr bwMode="auto">
            <a:xfrm flipH="1">
              <a:off x="4988861" y="484651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2781" name="Isosceles Triangle 5"/>
          <p:cNvSpPr>
            <a:spLocks noChangeArrowheads="1"/>
          </p:cNvSpPr>
          <p:nvPr/>
        </p:nvSpPr>
        <p:spPr bwMode="auto">
          <a:xfrm>
            <a:off x="4357688" y="4440238"/>
            <a:ext cx="1314450" cy="1141412"/>
          </a:xfrm>
          <a:prstGeom prst="triangle">
            <a:avLst>
              <a:gd name="adj" fmla="val 50250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grpSp>
        <p:nvGrpSpPr>
          <p:cNvPr id="32782" name="Group 8"/>
          <p:cNvGrpSpPr>
            <a:grpSpLocks/>
          </p:cNvGrpSpPr>
          <p:nvPr/>
        </p:nvGrpSpPr>
        <p:grpSpPr bwMode="auto">
          <a:xfrm rot="-7299884">
            <a:off x="4625975" y="4881563"/>
            <a:ext cx="166688" cy="188912"/>
            <a:chOff x="4932040" y="4756506"/>
            <a:chExt cx="406943" cy="270030"/>
          </a:xfrm>
        </p:grpSpPr>
        <p:cxnSp>
          <p:nvCxnSpPr>
            <p:cNvPr id="32791" name="Straight Connector 9"/>
            <p:cNvCxnSpPr>
              <a:cxnSpLocks noChangeShapeType="1"/>
            </p:cNvCxnSpPr>
            <p:nvPr/>
          </p:nvCxnSpPr>
          <p:spPr bwMode="auto">
            <a:xfrm flipH="1">
              <a:off x="4932040" y="475650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92" name="Straight Connector 10"/>
            <p:cNvCxnSpPr>
              <a:cxnSpLocks noChangeShapeType="1"/>
            </p:cNvCxnSpPr>
            <p:nvPr/>
          </p:nvCxnSpPr>
          <p:spPr bwMode="auto">
            <a:xfrm flipH="1">
              <a:off x="4988861" y="484651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3" name="Isosceles Triangle 22"/>
          <p:cNvSpPr/>
          <p:nvPr/>
        </p:nvSpPr>
        <p:spPr bwMode="auto">
          <a:xfrm>
            <a:off x="5867400" y="4811713"/>
            <a:ext cx="2073275" cy="1065212"/>
          </a:xfrm>
          <a:prstGeom prst="triangle">
            <a:avLst>
              <a:gd name="adj" fmla="val 84803"/>
            </a:avLst>
          </a:prstGeom>
          <a:solidFill>
            <a:schemeClr val="accent3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2784" name="Isosceles Triangle 45"/>
          <p:cNvSpPr>
            <a:spLocks noChangeArrowheads="1"/>
          </p:cNvSpPr>
          <p:nvPr/>
        </p:nvSpPr>
        <p:spPr bwMode="auto">
          <a:xfrm>
            <a:off x="5891213" y="3525838"/>
            <a:ext cx="2073275" cy="1066800"/>
          </a:xfrm>
          <a:prstGeom prst="triangle">
            <a:avLst>
              <a:gd name="adj" fmla="val 0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grpSp>
        <p:nvGrpSpPr>
          <p:cNvPr id="32785" name="Group 19"/>
          <p:cNvGrpSpPr>
            <a:grpSpLocks/>
          </p:cNvGrpSpPr>
          <p:nvPr/>
        </p:nvGrpSpPr>
        <p:grpSpPr bwMode="auto">
          <a:xfrm rot="-3780661">
            <a:off x="6699250" y="3143251"/>
            <a:ext cx="166687" cy="188912"/>
            <a:chOff x="4932040" y="4756506"/>
            <a:chExt cx="406943" cy="270030"/>
          </a:xfrm>
        </p:grpSpPr>
        <p:cxnSp>
          <p:nvCxnSpPr>
            <p:cNvPr id="32789" name="Straight Connector 20"/>
            <p:cNvCxnSpPr>
              <a:cxnSpLocks noChangeShapeType="1"/>
            </p:cNvCxnSpPr>
            <p:nvPr/>
          </p:nvCxnSpPr>
          <p:spPr bwMode="auto">
            <a:xfrm flipH="1">
              <a:off x="4932040" y="475650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90" name="Straight Connector 21"/>
            <p:cNvCxnSpPr>
              <a:cxnSpLocks noChangeShapeType="1"/>
            </p:cNvCxnSpPr>
            <p:nvPr/>
          </p:nvCxnSpPr>
          <p:spPr bwMode="auto">
            <a:xfrm flipH="1">
              <a:off x="4988861" y="484651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2786" name="Group 8"/>
          <p:cNvGrpSpPr>
            <a:grpSpLocks/>
          </p:cNvGrpSpPr>
          <p:nvPr/>
        </p:nvGrpSpPr>
        <p:grpSpPr bwMode="auto">
          <a:xfrm rot="7299884" flipV="1">
            <a:off x="5260975" y="4945063"/>
            <a:ext cx="166688" cy="188912"/>
            <a:chOff x="4932040" y="4756506"/>
            <a:chExt cx="406943" cy="270030"/>
          </a:xfrm>
        </p:grpSpPr>
        <p:cxnSp>
          <p:nvCxnSpPr>
            <p:cNvPr id="32787" name="Straight Connector 9"/>
            <p:cNvCxnSpPr>
              <a:cxnSpLocks noChangeShapeType="1"/>
            </p:cNvCxnSpPr>
            <p:nvPr/>
          </p:nvCxnSpPr>
          <p:spPr bwMode="auto">
            <a:xfrm flipH="1">
              <a:off x="4932040" y="475650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88" name="Straight Connector 10"/>
            <p:cNvCxnSpPr>
              <a:cxnSpLocks noChangeShapeType="1"/>
            </p:cNvCxnSpPr>
            <p:nvPr/>
          </p:nvCxnSpPr>
          <p:spPr bwMode="auto">
            <a:xfrm flipH="1">
              <a:off x="4988861" y="484651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2150"/>
            <a:ext cx="6084887" cy="984250"/>
          </a:xfrm>
        </p:spPr>
        <p:txBody>
          <a:bodyPr/>
          <a:lstStyle/>
          <a:p>
            <a:pPr eaLnBrk="1" hangingPunct="1"/>
            <a:r>
              <a:rPr lang="en-NZ" smtClean="0"/>
              <a:t>Name These Polygons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088" y="1989138"/>
            <a:ext cx="53816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2800" kern="0">
                <a:latin typeface="+mn-lt"/>
              </a:rPr>
              <a:t>A 4 sided polygon is called a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NZ" sz="2800" kern="0">
                <a:latin typeface="+mn-lt"/>
              </a:rPr>
              <a:t>   …………………………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NZ" sz="2800" ker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2800" kern="0">
                <a:latin typeface="+mn-lt"/>
              </a:rPr>
              <a:t>Name 4 types of quadrilateral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NZ" sz="2800" kern="0">
                <a:latin typeface="+mn-lt"/>
              </a:rPr>
              <a:t>…………………………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NZ" sz="2800" kern="0">
                <a:latin typeface="+mn-lt"/>
              </a:rPr>
              <a:t>…………………………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NZ" sz="2800" kern="0">
                <a:latin typeface="+mn-lt"/>
              </a:rPr>
              <a:t>…………………………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NZ" sz="2800" kern="0">
                <a:latin typeface="+mn-lt"/>
              </a:rPr>
              <a:t>…………………………</a:t>
            </a:r>
            <a:endParaRPr lang="en-NZ" sz="2800" kern="0" dirty="0"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11863" y="2133600"/>
            <a:ext cx="2563812" cy="1079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624638" y="3429000"/>
            <a:ext cx="1223962" cy="1223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8" name="Trapezoid 7"/>
          <p:cNvSpPr/>
          <p:nvPr/>
        </p:nvSpPr>
        <p:spPr bwMode="auto">
          <a:xfrm>
            <a:off x="5040313" y="4941888"/>
            <a:ext cx="1944687" cy="957262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9" name="Parallelogram 4"/>
          <p:cNvSpPr>
            <a:spLocks noChangeArrowheads="1"/>
          </p:cNvSpPr>
          <p:nvPr/>
        </p:nvSpPr>
        <p:spPr bwMode="auto">
          <a:xfrm>
            <a:off x="7235825" y="4914900"/>
            <a:ext cx="1563688" cy="935038"/>
          </a:xfrm>
          <a:prstGeom prst="parallelogram">
            <a:avLst>
              <a:gd name="adj" fmla="val 25046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913" y="2384425"/>
            <a:ext cx="23320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quadrilateral</a:t>
            </a: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6834188" y="549275"/>
            <a:ext cx="1455737" cy="1325563"/>
          </a:xfrm>
          <a:custGeom>
            <a:avLst/>
            <a:gdLst>
              <a:gd name="T0" fmla="*/ 115910 w 1455313"/>
              <a:gd name="T1" fmla="*/ 412124 h 1326524"/>
              <a:gd name="T2" fmla="*/ 965915 w 1455313"/>
              <a:gd name="T3" fmla="*/ 1326524 h 1326524"/>
              <a:gd name="T4" fmla="*/ 1455313 w 1455313"/>
              <a:gd name="T5" fmla="*/ 425003 h 1326524"/>
              <a:gd name="T6" fmla="*/ 0 w 1455313"/>
              <a:gd name="T7" fmla="*/ 0 h 1326524"/>
              <a:gd name="T8" fmla="*/ 115910 w 1455313"/>
              <a:gd name="T9" fmla="*/ 412124 h 1326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5313" h="1326524">
                <a:moveTo>
                  <a:pt x="115910" y="412124"/>
                </a:moveTo>
                <a:lnTo>
                  <a:pt x="965915" y="1326524"/>
                </a:lnTo>
                <a:lnTo>
                  <a:pt x="1455313" y="425003"/>
                </a:lnTo>
                <a:lnTo>
                  <a:pt x="0" y="0"/>
                </a:lnTo>
                <a:lnTo>
                  <a:pt x="115910" y="4121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35063" y="3933825"/>
            <a:ext cx="23336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square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135063" y="4429125"/>
            <a:ext cx="2333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rectangle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35063" y="4924425"/>
            <a:ext cx="2333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trapezium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35063" y="5419725"/>
            <a:ext cx="2333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parallelogram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Name These Polygons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754313" y="2543175"/>
            <a:ext cx="2308225" cy="6905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NZ" smtClean="0"/>
              <a:t>hexagon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27088" y="2017713"/>
            <a:ext cx="41656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3200" kern="0">
                <a:latin typeface="+mn-lt"/>
              </a:rPr>
              <a:t>5 sides	………………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3200" kern="0">
                <a:latin typeface="+mn-lt"/>
              </a:rPr>
              <a:t>6 sides	………………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3200" kern="0">
                <a:latin typeface="+mn-lt"/>
              </a:rPr>
              <a:t>7 sides	………………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3200" kern="0">
                <a:latin typeface="+mn-lt"/>
              </a:rPr>
              <a:t>8 sides	………………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3200" kern="0">
                <a:latin typeface="+mn-lt"/>
              </a:rPr>
              <a:t>9 sides	………………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3200" kern="0">
                <a:latin typeface="+mn-lt"/>
              </a:rPr>
              <a:t>10 sides ………………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3200" kern="0">
                <a:latin typeface="+mn-lt"/>
              </a:rPr>
              <a:t>11 sides ………………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3200" kern="0">
                <a:latin typeface="+mn-lt"/>
              </a:rPr>
              <a:t>12 sides ………………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754313" y="1952625"/>
            <a:ext cx="2308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/>
              <a:t>pentagon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754313" y="3132138"/>
            <a:ext cx="23082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/>
              <a:t>heptagon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754313" y="3721100"/>
            <a:ext cx="2308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/>
              <a:t>octagon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754313" y="4310063"/>
            <a:ext cx="23082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/>
              <a:t>nonagon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2754313" y="4899025"/>
            <a:ext cx="2308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/>
              <a:t>decagon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2754313" y="5487988"/>
            <a:ext cx="26050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/>
              <a:t>hendecagon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2754313" y="6076950"/>
            <a:ext cx="26035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3200"/>
              <a:t>dodecagon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upload.wikimedia.org/wikipedia/commons/0/02/Face_colored_cu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33838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Do you know this?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088" y="2017713"/>
            <a:ext cx="734536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2800" kern="0">
                <a:latin typeface="+mn-lt"/>
              </a:rPr>
              <a:t>What is the difference between a polygon and a polyhedron?</a:t>
            </a:r>
            <a:endParaRPr lang="en-NZ" sz="2800" i="1" kern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7088" y="3213100"/>
            <a:ext cx="73453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A polygon is a flat figure, like a square.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800"/>
              <a:t>A polyhedron is a 3D figure, like a cube.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2625" y="4581525"/>
            <a:ext cx="1801813" cy="180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3"/>
          <p:cNvSpPr/>
          <p:nvPr/>
        </p:nvSpPr>
        <p:spPr bwMode="auto">
          <a:xfrm rot="19932134">
            <a:off x="6850063" y="5435600"/>
            <a:ext cx="485775" cy="522288"/>
          </a:xfrm>
          <a:prstGeom prst="pie">
            <a:avLst>
              <a:gd name="adj1" fmla="val 17805031"/>
              <a:gd name="adj2" fmla="val 1853256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5" name="Pie 4"/>
          <p:cNvSpPr/>
          <p:nvPr/>
        </p:nvSpPr>
        <p:spPr bwMode="auto">
          <a:xfrm rot="3732134">
            <a:off x="5418931" y="5449094"/>
            <a:ext cx="485775" cy="522288"/>
          </a:xfrm>
          <a:prstGeom prst="pie">
            <a:avLst>
              <a:gd name="adj1" fmla="val 17805031"/>
              <a:gd name="adj2" fmla="val 1853256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6" name="Pie 5"/>
          <p:cNvSpPr/>
          <p:nvPr/>
        </p:nvSpPr>
        <p:spPr bwMode="auto">
          <a:xfrm rot="7067866" flipV="1">
            <a:off x="5409406" y="4009232"/>
            <a:ext cx="485775" cy="522288"/>
          </a:xfrm>
          <a:prstGeom prst="pie">
            <a:avLst>
              <a:gd name="adj1" fmla="val 17805031"/>
              <a:gd name="adj2" fmla="val 1853256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Rule 14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7427913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NZ" sz="3200" kern="0">
                <a:latin typeface="+mn-lt"/>
              </a:rPr>
              <a:t>The sum of the exterior angles of a polygon is …………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860675" y="2327275"/>
            <a:ext cx="1633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360°</a:t>
            </a:r>
            <a:endParaRPr lang="en-NZ" sz="3200" i="1"/>
          </a:p>
        </p:txBody>
      </p:sp>
      <p:sp>
        <p:nvSpPr>
          <p:cNvPr id="10" name="Pie 9"/>
          <p:cNvSpPr/>
          <p:nvPr/>
        </p:nvSpPr>
        <p:spPr bwMode="auto">
          <a:xfrm rot="18525037">
            <a:off x="1346994" y="4342607"/>
            <a:ext cx="485775" cy="522287"/>
          </a:xfrm>
          <a:prstGeom prst="pie">
            <a:avLst>
              <a:gd name="adj1" fmla="val 18307063"/>
              <a:gd name="adj2" fmla="val 1122923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1" name="Pie 10"/>
          <p:cNvSpPr/>
          <p:nvPr/>
        </p:nvSpPr>
        <p:spPr bwMode="auto">
          <a:xfrm rot="13757388">
            <a:off x="1599406" y="5301457"/>
            <a:ext cx="485775" cy="522288"/>
          </a:xfrm>
          <a:prstGeom prst="pie">
            <a:avLst>
              <a:gd name="adj1" fmla="val 19085122"/>
              <a:gd name="adj2" fmla="val 1349384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2" name="Pie 11"/>
          <p:cNvSpPr/>
          <p:nvPr/>
        </p:nvSpPr>
        <p:spPr bwMode="auto">
          <a:xfrm rot="9522775">
            <a:off x="2406650" y="5422900"/>
            <a:ext cx="485775" cy="522288"/>
          </a:xfrm>
          <a:prstGeom prst="pie">
            <a:avLst>
              <a:gd name="adj1" fmla="val 19085122"/>
              <a:gd name="adj2" fmla="val 1853256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3" name="Pie 12"/>
          <p:cNvSpPr/>
          <p:nvPr/>
        </p:nvSpPr>
        <p:spPr bwMode="auto">
          <a:xfrm rot="4933966">
            <a:off x="2805906" y="4474369"/>
            <a:ext cx="485775" cy="522288"/>
          </a:xfrm>
          <a:prstGeom prst="pie">
            <a:avLst>
              <a:gd name="adj1" fmla="val 19085122"/>
              <a:gd name="adj2" fmla="val 1853256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4" name="Pie 13"/>
          <p:cNvSpPr/>
          <p:nvPr/>
        </p:nvSpPr>
        <p:spPr bwMode="auto">
          <a:xfrm rot="444417">
            <a:off x="2085975" y="3838575"/>
            <a:ext cx="485775" cy="522288"/>
          </a:xfrm>
          <a:prstGeom prst="pie">
            <a:avLst>
              <a:gd name="adj1" fmla="val 19320491"/>
              <a:gd name="adj2" fmla="val 1853256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grpSp>
        <p:nvGrpSpPr>
          <p:cNvPr id="36877" name="Group 25"/>
          <p:cNvGrpSpPr>
            <a:grpSpLocks/>
          </p:cNvGrpSpPr>
          <p:nvPr/>
        </p:nvGrpSpPr>
        <p:grpSpPr bwMode="auto">
          <a:xfrm>
            <a:off x="528638" y="3306763"/>
            <a:ext cx="3455987" cy="2903537"/>
            <a:chOff x="1547664" y="3284984"/>
            <a:chExt cx="3456384" cy="2903215"/>
          </a:xfrm>
        </p:grpSpPr>
        <p:cxnSp>
          <p:nvCxnSpPr>
            <p:cNvPr id="36893" name="Straight Connector 2"/>
            <p:cNvCxnSpPr>
              <a:cxnSpLocks noChangeShapeType="1"/>
            </p:cNvCxnSpPr>
            <p:nvPr/>
          </p:nvCxnSpPr>
          <p:spPr bwMode="auto">
            <a:xfrm>
              <a:off x="3347864" y="4077072"/>
              <a:ext cx="1656184" cy="144016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6894" name="Straight Connector 9"/>
            <p:cNvCxnSpPr>
              <a:cxnSpLocks noChangeShapeType="1"/>
            </p:cNvCxnSpPr>
            <p:nvPr/>
          </p:nvCxnSpPr>
          <p:spPr bwMode="auto">
            <a:xfrm flipH="1">
              <a:off x="3434592" y="4725144"/>
              <a:ext cx="633352" cy="1463055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6895" name="Straight Connector 12"/>
            <p:cNvCxnSpPr>
              <a:cxnSpLocks noChangeShapeType="1"/>
            </p:cNvCxnSpPr>
            <p:nvPr/>
          </p:nvCxnSpPr>
          <p:spPr bwMode="auto">
            <a:xfrm flipH="1" flipV="1">
              <a:off x="1547664" y="5373216"/>
              <a:ext cx="2129536" cy="288032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6896" name="Straight Connector 15"/>
            <p:cNvCxnSpPr>
              <a:cxnSpLocks noChangeShapeType="1"/>
            </p:cNvCxnSpPr>
            <p:nvPr/>
          </p:nvCxnSpPr>
          <p:spPr bwMode="auto">
            <a:xfrm flipH="1" flipV="1">
              <a:off x="2358266" y="3645024"/>
              <a:ext cx="502166" cy="1896714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6897" name="Straight Connector 18"/>
            <p:cNvCxnSpPr>
              <a:cxnSpLocks noChangeShapeType="1"/>
            </p:cNvCxnSpPr>
            <p:nvPr/>
          </p:nvCxnSpPr>
          <p:spPr bwMode="auto">
            <a:xfrm flipV="1">
              <a:off x="2612432" y="3284984"/>
              <a:ext cx="1898484" cy="1296144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674938" y="3924300"/>
            <a:ext cx="665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72°</a:t>
            </a:r>
            <a:endParaRPr lang="en-NZ" sz="2400" i="1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827338" y="5121275"/>
            <a:ext cx="66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72°</a:t>
            </a:r>
            <a:endParaRPr lang="en-NZ" sz="2400" i="1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722438" y="5721350"/>
            <a:ext cx="66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72°</a:t>
            </a:r>
            <a:endParaRPr lang="en-NZ" sz="2400" i="1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901700" y="4914900"/>
            <a:ext cx="66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72°</a:t>
            </a:r>
            <a:endParaRPr lang="en-NZ" sz="2400" i="1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184900" y="3781425"/>
            <a:ext cx="665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90°</a:t>
            </a:r>
            <a:endParaRPr lang="en-NZ" sz="2400" i="1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651500" y="4257675"/>
            <a:ext cx="1441450" cy="1439863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cxnSp>
        <p:nvCxnSpPr>
          <p:cNvPr id="36884" name="Straight Connector 37"/>
          <p:cNvCxnSpPr>
            <a:cxnSpLocks noChangeShapeType="1"/>
          </p:cNvCxnSpPr>
          <p:nvPr/>
        </p:nvCxnSpPr>
        <p:spPr bwMode="auto">
          <a:xfrm>
            <a:off x="5651500" y="5699125"/>
            <a:ext cx="2808288" cy="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6885" name="Straight Connector 46"/>
          <p:cNvCxnSpPr>
            <a:cxnSpLocks noChangeShapeType="1"/>
          </p:cNvCxnSpPr>
          <p:nvPr/>
        </p:nvCxnSpPr>
        <p:spPr bwMode="auto">
          <a:xfrm>
            <a:off x="4232275" y="4257675"/>
            <a:ext cx="2860675" cy="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6886" name="Straight Connector 47"/>
          <p:cNvCxnSpPr>
            <a:cxnSpLocks noChangeShapeType="1"/>
          </p:cNvCxnSpPr>
          <p:nvPr/>
        </p:nvCxnSpPr>
        <p:spPr bwMode="auto">
          <a:xfrm>
            <a:off x="5651500" y="4257675"/>
            <a:ext cx="0" cy="2339975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0" name="Pie 29"/>
          <p:cNvSpPr/>
          <p:nvPr/>
        </p:nvSpPr>
        <p:spPr bwMode="auto">
          <a:xfrm rot="14532134">
            <a:off x="6834981" y="3990182"/>
            <a:ext cx="485775" cy="522288"/>
          </a:xfrm>
          <a:prstGeom prst="pie">
            <a:avLst>
              <a:gd name="adj1" fmla="val 17805031"/>
              <a:gd name="adj2" fmla="val 1853256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cxnSp>
        <p:nvCxnSpPr>
          <p:cNvPr id="36888" name="Straight Connector 52"/>
          <p:cNvCxnSpPr>
            <a:cxnSpLocks noChangeShapeType="1"/>
          </p:cNvCxnSpPr>
          <p:nvPr/>
        </p:nvCxnSpPr>
        <p:spPr bwMode="auto">
          <a:xfrm>
            <a:off x="7092950" y="3314700"/>
            <a:ext cx="0" cy="2339975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568450" y="3833813"/>
            <a:ext cx="665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72°</a:t>
            </a:r>
            <a:endParaRPr lang="en-NZ" sz="2400" i="1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859338" y="4295775"/>
            <a:ext cx="66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90°</a:t>
            </a:r>
            <a:endParaRPr lang="en-NZ" sz="2400" i="1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878513" y="5748338"/>
            <a:ext cx="665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90°</a:t>
            </a:r>
            <a:endParaRPr lang="en-NZ" sz="2400" i="1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7308850" y="5235575"/>
            <a:ext cx="665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90°</a:t>
            </a:r>
            <a:endParaRPr lang="en-NZ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  <p:bldP spid="24" grpId="0"/>
      <p:bldP spid="25" grpId="0"/>
      <p:bldP spid="26" grpId="0" animBg="1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4"/>
          <p:cNvSpPr>
            <a:spLocks noChangeArrowheads="1"/>
          </p:cNvSpPr>
          <p:nvPr/>
        </p:nvSpPr>
        <p:spPr bwMode="auto">
          <a:xfrm>
            <a:off x="6999288" y="3213100"/>
            <a:ext cx="144462" cy="1444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sp>
        <p:nvSpPr>
          <p:cNvPr id="34" name="Pie 33"/>
          <p:cNvSpPr/>
          <p:nvPr/>
        </p:nvSpPr>
        <p:spPr bwMode="auto">
          <a:xfrm rot="10800000">
            <a:off x="6418263" y="4824413"/>
            <a:ext cx="914400" cy="914400"/>
          </a:xfrm>
          <a:prstGeom prst="pie">
            <a:avLst>
              <a:gd name="adj1" fmla="val 20799907"/>
              <a:gd name="adj2" fmla="val 715028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1" name="Pie 30"/>
          <p:cNvSpPr/>
          <p:nvPr/>
        </p:nvSpPr>
        <p:spPr bwMode="auto">
          <a:xfrm rot="13381352">
            <a:off x="4086225" y="5281613"/>
            <a:ext cx="914400" cy="914400"/>
          </a:xfrm>
          <a:prstGeom prst="pie">
            <a:avLst>
              <a:gd name="adj1" fmla="val 15319"/>
              <a:gd name="adj2" fmla="val 20289181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Types of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2017713"/>
            <a:ext cx="6337300" cy="1627187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Below are 4 types of angles.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NZ" dirty="0"/>
              <a:t> </a:t>
            </a:r>
            <a:r>
              <a:rPr lang="en-NZ" dirty="0" smtClean="0"/>
              <a:t>  Name each type.</a:t>
            </a: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547813" y="3357563"/>
            <a:ext cx="1258887" cy="123825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e 9"/>
          <p:cNvSpPr/>
          <p:nvPr/>
        </p:nvSpPr>
        <p:spPr bwMode="auto">
          <a:xfrm rot="10800000">
            <a:off x="2341563" y="4143375"/>
            <a:ext cx="914400" cy="914400"/>
          </a:xfrm>
          <a:prstGeom prst="pie">
            <a:avLst>
              <a:gd name="adj1" fmla="val 20661400"/>
              <a:gd name="adj2" fmla="val 2647580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75463" y="3997325"/>
            <a:ext cx="720725" cy="12954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80063" y="5292725"/>
            <a:ext cx="1295400" cy="29845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16013" y="4595813"/>
            <a:ext cx="1690687" cy="47783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46925" y="1844675"/>
            <a:ext cx="0" cy="151288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07063" y="3357563"/>
            <a:ext cx="1439862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287713" y="4516438"/>
            <a:ext cx="1258887" cy="123983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059113" y="5135563"/>
            <a:ext cx="1487487" cy="62071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824413" y="3276600"/>
            <a:ext cx="28082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400" dirty="0"/>
              <a:t>right angled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832475" y="5441950"/>
            <a:ext cx="2808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400"/>
              <a:t>obtuse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2798763" y="5591175"/>
            <a:ext cx="28082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400" dirty="0"/>
              <a:t>reflex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936625" y="4110038"/>
            <a:ext cx="2808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NZ" sz="2400" dirty="0"/>
              <a:t>acute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/>
          <p:cNvSpPr/>
          <p:nvPr/>
        </p:nvSpPr>
        <p:spPr bwMode="auto">
          <a:xfrm rot="7224677">
            <a:off x="7239794" y="3701257"/>
            <a:ext cx="485775" cy="522287"/>
          </a:xfrm>
          <a:prstGeom prst="pie">
            <a:avLst>
              <a:gd name="adj1" fmla="val 18918666"/>
              <a:gd name="adj2" fmla="val 1280247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7" name="Pie 6"/>
          <p:cNvSpPr/>
          <p:nvPr/>
        </p:nvSpPr>
        <p:spPr bwMode="auto">
          <a:xfrm rot="21308781">
            <a:off x="4760913" y="5613400"/>
            <a:ext cx="485775" cy="522288"/>
          </a:xfrm>
          <a:prstGeom prst="pie">
            <a:avLst>
              <a:gd name="adj1" fmla="val 19690360"/>
              <a:gd name="adj2" fmla="val 439381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8" name="Pie 7"/>
          <p:cNvSpPr/>
          <p:nvPr/>
        </p:nvSpPr>
        <p:spPr bwMode="auto">
          <a:xfrm rot="13435151">
            <a:off x="7697788" y="5613400"/>
            <a:ext cx="485775" cy="522288"/>
          </a:xfrm>
          <a:prstGeom prst="pie">
            <a:avLst>
              <a:gd name="adj1" fmla="val 19085122"/>
              <a:gd name="adj2" fmla="val 1853256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76250"/>
            <a:ext cx="5508625" cy="1200150"/>
          </a:xfrm>
        </p:spPr>
        <p:txBody>
          <a:bodyPr/>
          <a:lstStyle/>
          <a:p>
            <a:pPr eaLnBrk="1" hangingPunct="1"/>
            <a:r>
              <a:rPr lang="en-NZ" smtClean="0"/>
              <a:t>Rule 15</a:t>
            </a:r>
          </a:p>
        </p:txBody>
      </p:sp>
      <p:sp>
        <p:nvSpPr>
          <p:cNvPr id="37894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74279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NZ" sz="3200"/>
              <a:t>The sum of the interior angles of a polygon is (n – 2) × 180˚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NZ" sz="32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NZ" sz="3200"/>
              <a:t>What does the n stand for?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827088" y="4724400"/>
            <a:ext cx="56165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n = the number of sides</a:t>
            </a:r>
          </a:p>
          <a:p>
            <a:r>
              <a:rPr lang="en-NZ" sz="3200" i="1"/>
              <a:t> </a:t>
            </a:r>
            <a:r>
              <a:rPr lang="en-NZ" sz="3200"/>
              <a:t>for a triangle n = 3</a:t>
            </a:r>
          </a:p>
          <a:p>
            <a:r>
              <a:rPr lang="en-NZ" sz="3200"/>
              <a:t>(3 – 2) × 180˚ = 180˚</a:t>
            </a:r>
          </a:p>
          <a:p>
            <a:endParaRPr lang="en-NZ" sz="3200" i="1"/>
          </a:p>
        </p:txBody>
      </p:sp>
      <p:sp>
        <p:nvSpPr>
          <p:cNvPr id="37896" name="Isosceles Triangle 4"/>
          <p:cNvSpPr>
            <a:spLocks noChangeArrowheads="1"/>
          </p:cNvSpPr>
          <p:nvPr/>
        </p:nvSpPr>
        <p:spPr bwMode="auto">
          <a:xfrm>
            <a:off x="5003800" y="3962400"/>
            <a:ext cx="2936875" cy="1914525"/>
          </a:xfrm>
          <a:prstGeom prst="triangle">
            <a:avLst>
              <a:gd name="adj" fmla="val 84801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35600" y="5419725"/>
            <a:ext cx="66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35°</a:t>
            </a:r>
            <a:endParaRPr lang="en-NZ" sz="2400" i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134225" y="5362575"/>
            <a:ext cx="66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80°</a:t>
            </a:r>
            <a:endParaRPr lang="en-NZ" sz="2400" i="1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18325" y="4294188"/>
            <a:ext cx="66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65°</a:t>
            </a:r>
            <a:endParaRPr lang="en-NZ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Geometry Review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What did you score?</a:t>
            </a:r>
          </a:p>
          <a:p>
            <a:pPr eaLnBrk="1" hangingPunct="1">
              <a:buFontTx/>
              <a:buNone/>
            </a:pPr>
            <a:endParaRPr lang="en-NZ" smtClean="0"/>
          </a:p>
          <a:p>
            <a:pPr eaLnBrk="1" hangingPunct="1"/>
            <a:r>
              <a:rPr lang="en-NZ" smtClean="0"/>
              <a:t>Did you get over 50? 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Only 49 points were available!</a:t>
            </a:r>
          </a:p>
        </p:txBody>
      </p:sp>
      <p:sp>
        <p:nvSpPr>
          <p:cNvPr id="38916" name="Smiley Face 1"/>
          <p:cNvSpPr>
            <a:spLocks noChangeArrowheads="1"/>
          </p:cNvSpPr>
          <p:nvPr/>
        </p:nvSpPr>
        <p:spPr bwMode="auto">
          <a:xfrm>
            <a:off x="5580063" y="3113088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e 20"/>
          <p:cNvSpPr/>
          <p:nvPr/>
        </p:nvSpPr>
        <p:spPr bwMode="auto">
          <a:xfrm rot="14225737">
            <a:off x="2860705" y="5314751"/>
            <a:ext cx="1374775" cy="1206500"/>
          </a:xfrm>
          <a:prstGeom prst="pie">
            <a:avLst>
              <a:gd name="adj1" fmla="val 18110180"/>
              <a:gd name="adj2" fmla="val 21199892"/>
            </a:avLst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0" name="Pie 19"/>
          <p:cNvSpPr/>
          <p:nvPr/>
        </p:nvSpPr>
        <p:spPr bwMode="auto">
          <a:xfrm rot="20178630">
            <a:off x="2905452" y="5309521"/>
            <a:ext cx="1374775" cy="1206500"/>
          </a:xfrm>
          <a:prstGeom prst="pie">
            <a:avLst>
              <a:gd name="adj1" fmla="val 18592484"/>
              <a:gd name="adj2" fmla="val 21555440"/>
            </a:avLst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9" name="Pie 18"/>
          <p:cNvSpPr/>
          <p:nvPr/>
        </p:nvSpPr>
        <p:spPr bwMode="auto">
          <a:xfrm rot="17313470">
            <a:off x="2952501" y="5355528"/>
            <a:ext cx="1217613" cy="1112837"/>
          </a:xfrm>
          <a:prstGeom prst="pie">
            <a:avLst>
              <a:gd name="adj1" fmla="val 17962629"/>
              <a:gd name="adj2" fmla="val 65219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8" name="Pie 17"/>
          <p:cNvSpPr/>
          <p:nvPr/>
        </p:nvSpPr>
        <p:spPr bwMode="auto">
          <a:xfrm rot="1562822">
            <a:off x="3028000" y="5358403"/>
            <a:ext cx="1217613" cy="1112837"/>
          </a:xfrm>
          <a:prstGeom prst="pie">
            <a:avLst>
              <a:gd name="adj1" fmla="val 18450051"/>
              <a:gd name="adj2" fmla="val 2006592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755650" y="1966913"/>
            <a:ext cx="5159375" cy="1050925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flipV="1">
            <a:off x="899592" y="5893144"/>
            <a:ext cx="5833219" cy="72008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7" name="Straight Connector 5"/>
          <p:cNvCxnSpPr>
            <a:cxnSpLocks noChangeShapeType="1"/>
          </p:cNvCxnSpPr>
          <p:nvPr/>
        </p:nvCxnSpPr>
        <p:spPr bwMode="auto">
          <a:xfrm flipV="1">
            <a:off x="3563888" y="4280396"/>
            <a:ext cx="3456384" cy="1656184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0" name="Straight Connector 5"/>
          <p:cNvCxnSpPr>
            <a:cxnSpLocks noChangeShapeType="1"/>
          </p:cNvCxnSpPr>
          <p:nvPr/>
        </p:nvCxnSpPr>
        <p:spPr bwMode="auto">
          <a:xfrm flipV="1">
            <a:off x="3563888" y="3128268"/>
            <a:ext cx="936104" cy="2808312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5" name="Straight Connector 5"/>
          <p:cNvCxnSpPr>
            <a:cxnSpLocks noChangeShapeType="1"/>
          </p:cNvCxnSpPr>
          <p:nvPr/>
        </p:nvCxnSpPr>
        <p:spPr bwMode="auto">
          <a:xfrm flipH="1" flipV="1">
            <a:off x="1763688" y="3848348"/>
            <a:ext cx="1800200" cy="2088232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576316" y="5386288"/>
            <a:ext cx="1201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24°</a:t>
            </a:r>
            <a:endParaRPr lang="en-NZ" sz="3200" i="1" dirty="0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082230" y="4797152"/>
            <a:ext cx="1201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58°</a:t>
            </a:r>
            <a:endParaRPr lang="en-NZ" sz="3200" i="1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139952" y="4928468"/>
            <a:ext cx="65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x</a:t>
            </a:r>
            <a:endParaRPr lang="en-NZ" sz="3200" i="1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480965" y="5208364"/>
            <a:ext cx="65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x</a:t>
            </a:r>
            <a:endParaRPr lang="en-NZ" sz="3200" i="1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572000" y="2768228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2x + 58 + 24 = 180°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                2x = 98°</a:t>
            </a:r>
          </a:p>
          <a:p>
            <a:r>
              <a:rPr lang="en-NZ" sz="3200" dirty="0">
                <a:solidFill>
                  <a:schemeClr val="tx2"/>
                </a:solidFill>
              </a:rPr>
              <a:t> </a:t>
            </a:r>
            <a:r>
              <a:rPr lang="en-NZ" sz="3200" dirty="0" smtClean="0">
                <a:solidFill>
                  <a:schemeClr val="tx2"/>
                </a:solidFill>
              </a:rPr>
              <a:t>                 x = 49°</a:t>
            </a:r>
            <a:endParaRPr lang="en-NZ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e 19"/>
          <p:cNvSpPr/>
          <p:nvPr/>
        </p:nvSpPr>
        <p:spPr bwMode="auto">
          <a:xfrm rot="15185090">
            <a:off x="3814559" y="3746174"/>
            <a:ext cx="1374775" cy="1206500"/>
          </a:xfrm>
          <a:prstGeom prst="pie">
            <a:avLst>
              <a:gd name="adj1" fmla="val 17834337"/>
              <a:gd name="adj2" fmla="val 394308"/>
            </a:avLst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1" name="Pie 20"/>
          <p:cNvSpPr/>
          <p:nvPr/>
        </p:nvSpPr>
        <p:spPr bwMode="auto">
          <a:xfrm rot="19466075">
            <a:off x="4007194" y="3896232"/>
            <a:ext cx="1033918" cy="923621"/>
          </a:xfrm>
          <a:prstGeom prst="pie">
            <a:avLst>
              <a:gd name="adj1" fmla="val 17452124"/>
              <a:gd name="adj2" fmla="val 3093896"/>
            </a:avLst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9" name="Rectangle 18"/>
          <p:cNvSpPr/>
          <p:nvPr/>
        </p:nvSpPr>
        <p:spPr bwMode="auto">
          <a:xfrm rot="16967744">
            <a:off x="4104552" y="4318426"/>
            <a:ext cx="3600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Pie 17"/>
          <p:cNvSpPr/>
          <p:nvPr/>
        </p:nvSpPr>
        <p:spPr bwMode="auto">
          <a:xfrm rot="7568657">
            <a:off x="3884102" y="3841083"/>
            <a:ext cx="1217613" cy="1112837"/>
          </a:xfrm>
          <a:prstGeom prst="pie">
            <a:avLst>
              <a:gd name="adj1" fmla="val 18644820"/>
              <a:gd name="adj2" fmla="val 20212103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650" y="1966913"/>
            <a:ext cx="5159375" cy="1050925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 flipV="1">
            <a:off x="4199260" y="2780928"/>
            <a:ext cx="720080" cy="3744416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403648" y="3645024"/>
            <a:ext cx="6480720" cy="1512168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4040324" y="4365104"/>
            <a:ext cx="459668" cy="216024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103042" y="5797128"/>
            <a:ext cx="1201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21°</a:t>
            </a:r>
            <a:endParaRPr lang="en-NZ" sz="3200" i="1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635896" y="3429000"/>
            <a:ext cx="65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x</a:t>
            </a:r>
            <a:endParaRPr lang="en-NZ" sz="3200" i="1" dirty="0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788024" y="4581128"/>
            <a:ext cx="65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x</a:t>
            </a:r>
            <a:endParaRPr lang="en-NZ" sz="3200" i="1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004048" y="3573016"/>
            <a:ext cx="65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y</a:t>
            </a:r>
            <a:endParaRPr lang="en-NZ" sz="3200" i="1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572000" y="2768228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21 + 90 + x = 180°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                x = 69°</a:t>
            </a:r>
          </a:p>
          <a:p>
            <a:r>
              <a:rPr lang="en-NZ" sz="3200" dirty="0">
                <a:solidFill>
                  <a:schemeClr val="tx2"/>
                </a:solidFill>
              </a:rPr>
              <a:t> </a:t>
            </a:r>
            <a:r>
              <a:rPr lang="en-NZ" sz="3200" dirty="0" smtClean="0">
                <a:solidFill>
                  <a:schemeClr val="tx2"/>
                </a:solidFill>
              </a:rPr>
              <a:t>               y = 111°</a:t>
            </a:r>
            <a:endParaRPr lang="en-NZ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e 10"/>
          <p:cNvSpPr/>
          <p:nvPr/>
        </p:nvSpPr>
        <p:spPr bwMode="auto">
          <a:xfrm rot="1562822">
            <a:off x="6483350" y="5454650"/>
            <a:ext cx="1217613" cy="1112838"/>
          </a:xfrm>
          <a:prstGeom prst="pie">
            <a:avLst>
              <a:gd name="adj1" fmla="val 13632444"/>
              <a:gd name="adj2" fmla="val 2006592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5" name="Pie 14"/>
          <p:cNvSpPr/>
          <p:nvPr/>
        </p:nvSpPr>
        <p:spPr bwMode="auto">
          <a:xfrm rot="14225672">
            <a:off x="6421437" y="5426076"/>
            <a:ext cx="1374775" cy="1206500"/>
          </a:xfrm>
          <a:prstGeom prst="pie">
            <a:avLst>
              <a:gd name="adj1" fmla="val 18215175"/>
              <a:gd name="adj2" fmla="val 988746"/>
            </a:avLst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4" name="Pie 13"/>
          <p:cNvSpPr/>
          <p:nvPr/>
        </p:nvSpPr>
        <p:spPr bwMode="auto">
          <a:xfrm rot="7761087">
            <a:off x="5543551" y="1935162"/>
            <a:ext cx="1219200" cy="1114425"/>
          </a:xfrm>
          <a:prstGeom prst="pie">
            <a:avLst>
              <a:gd name="adj1" fmla="val 18336999"/>
              <a:gd name="adj2" fmla="val 988746"/>
            </a:avLst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0" name="Pie 9"/>
          <p:cNvSpPr/>
          <p:nvPr/>
        </p:nvSpPr>
        <p:spPr bwMode="auto">
          <a:xfrm rot="1562822">
            <a:off x="365125" y="5449888"/>
            <a:ext cx="1217613" cy="1112837"/>
          </a:xfrm>
          <a:prstGeom prst="pie">
            <a:avLst>
              <a:gd name="adj1" fmla="val 18005606"/>
              <a:gd name="adj2" fmla="val 2006592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9942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39943" name="Content Placeholder 2"/>
          <p:cNvSpPr>
            <a:spLocks noGrp="1"/>
          </p:cNvSpPr>
          <p:nvPr>
            <p:ph idx="1"/>
          </p:nvPr>
        </p:nvSpPr>
        <p:spPr>
          <a:xfrm>
            <a:off x="755650" y="1966913"/>
            <a:ext cx="5159375" cy="1050925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sp>
        <p:nvSpPr>
          <p:cNvPr id="39944" name="Isosceles Triangle 3"/>
          <p:cNvSpPr>
            <a:spLocks noChangeArrowheads="1"/>
          </p:cNvSpPr>
          <p:nvPr/>
        </p:nvSpPr>
        <p:spPr bwMode="auto">
          <a:xfrm>
            <a:off x="900113" y="2492375"/>
            <a:ext cx="6192837" cy="3529013"/>
          </a:xfrm>
          <a:prstGeom prst="triangle">
            <a:avLst>
              <a:gd name="adj" fmla="val 84801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cxnSp>
        <p:nvCxnSpPr>
          <p:cNvPr id="39945" name="Straight Connector 5"/>
          <p:cNvCxnSpPr>
            <a:cxnSpLocks noChangeShapeType="1"/>
          </p:cNvCxnSpPr>
          <p:nvPr/>
        </p:nvCxnSpPr>
        <p:spPr bwMode="auto">
          <a:xfrm>
            <a:off x="4211638" y="6021388"/>
            <a:ext cx="4537075" cy="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7546975" y="5124450"/>
            <a:ext cx="1201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116°</a:t>
            </a:r>
            <a:endParaRPr lang="en-NZ" sz="3200" i="1" dirty="0"/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1763713" y="5432425"/>
            <a:ext cx="1201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34°</a:t>
            </a:r>
            <a:endParaRPr lang="en-NZ" sz="3200" i="1"/>
          </a:p>
        </p:txBody>
      </p:sp>
      <p:sp>
        <p:nvSpPr>
          <p:cNvPr id="39948" name="Rectangle 10"/>
          <p:cNvSpPr>
            <a:spLocks noChangeArrowheads="1"/>
          </p:cNvSpPr>
          <p:nvPr/>
        </p:nvSpPr>
        <p:spPr bwMode="auto">
          <a:xfrm>
            <a:off x="5746750" y="3005138"/>
            <a:ext cx="12017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y</a:t>
            </a:r>
            <a:endParaRPr lang="en-NZ" sz="3200" i="1"/>
          </a:p>
        </p:txBody>
      </p:sp>
      <p:sp>
        <p:nvSpPr>
          <p:cNvPr id="39949" name="Rectangle 10"/>
          <p:cNvSpPr>
            <a:spLocks noChangeArrowheads="1"/>
          </p:cNvSpPr>
          <p:nvPr/>
        </p:nvSpPr>
        <p:spPr bwMode="auto">
          <a:xfrm>
            <a:off x="6100763" y="5259388"/>
            <a:ext cx="65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x</a:t>
            </a:r>
            <a:endParaRPr lang="en-NZ" sz="3200" i="1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300788" y="242093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>
                <a:solidFill>
                  <a:schemeClr val="tx2"/>
                </a:solidFill>
              </a:rPr>
              <a:t>y = 82° </a:t>
            </a:r>
            <a:endParaRPr lang="en-NZ" sz="3200" i="1">
              <a:solidFill>
                <a:schemeClr val="tx2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724525" y="6015038"/>
            <a:ext cx="1793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>
                <a:solidFill>
                  <a:schemeClr val="tx2"/>
                </a:solidFill>
              </a:rPr>
              <a:t>x = 64°</a:t>
            </a:r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e 14"/>
          <p:cNvSpPr/>
          <p:nvPr/>
        </p:nvSpPr>
        <p:spPr bwMode="auto">
          <a:xfrm rot="659765">
            <a:off x="1908175" y="1892300"/>
            <a:ext cx="1374775" cy="1206500"/>
          </a:xfrm>
          <a:prstGeom prst="pie">
            <a:avLst>
              <a:gd name="adj1" fmla="val 1353344"/>
              <a:gd name="adj2" fmla="val 5802695"/>
            </a:avLst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4" name="Pie 13"/>
          <p:cNvSpPr/>
          <p:nvPr/>
        </p:nvSpPr>
        <p:spPr bwMode="auto">
          <a:xfrm rot="16400439">
            <a:off x="785812" y="5410201"/>
            <a:ext cx="1374775" cy="1206500"/>
          </a:xfrm>
          <a:prstGeom prst="pie">
            <a:avLst>
              <a:gd name="adj1" fmla="val 15971547"/>
              <a:gd name="adj2" fmla="val 904805"/>
            </a:avLst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3" name="Pie 12"/>
          <p:cNvSpPr/>
          <p:nvPr/>
        </p:nvSpPr>
        <p:spPr bwMode="auto">
          <a:xfrm rot="16400439">
            <a:off x="6954837" y="5426076"/>
            <a:ext cx="1374775" cy="1206500"/>
          </a:xfrm>
          <a:prstGeom prst="pie">
            <a:avLst>
              <a:gd name="adj1" fmla="val 18215175"/>
              <a:gd name="adj2" fmla="val 5083794"/>
            </a:avLst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8" name="Pie 7"/>
          <p:cNvSpPr/>
          <p:nvPr/>
        </p:nvSpPr>
        <p:spPr bwMode="auto">
          <a:xfrm rot="18772734">
            <a:off x="7016751" y="5454650"/>
            <a:ext cx="1217612" cy="1112837"/>
          </a:xfrm>
          <a:prstGeom prst="pie">
            <a:avLst>
              <a:gd name="adj1" fmla="val 13632444"/>
              <a:gd name="adj2" fmla="val 15800352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0966" name="Isosceles Triangle 3"/>
          <p:cNvSpPr>
            <a:spLocks noChangeArrowheads="1"/>
          </p:cNvSpPr>
          <p:nvPr/>
        </p:nvSpPr>
        <p:spPr bwMode="auto">
          <a:xfrm>
            <a:off x="1476375" y="2492375"/>
            <a:ext cx="6192838" cy="3529013"/>
          </a:xfrm>
          <a:prstGeom prst="triangle">
            <a:avLst>
              <a:gd name="adj" fmla="val 18153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sp>
        <p:nvSpPr>
          <p:cNvPr id="40967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smtClean="0"/>
              <a:t>Angle Geometry</a:t>
            </a:r>
          </a:p>
        </p:txBody>
      </p:sp>
      <p:sp>
        <p:nvSpPr>
          <p:cNvPr id="40968" name="Content Placeholder 2"/>
          <p:cNvSpPr>
            <a:spLocks noGrp="1"/>
          </p:cNvSpPr>
          <p:nvPr>
            <p:ph idx="1"/>
          </p:nvPr>
        </p:nvSpPr>
        <p:spPr>
          <a:xfrm>
            <a:off x="755650" y="1966913"/>
            <a:ext cx="5159375" cy="1050925"/>
          </a:xfrm>
        </p:spPr>
        <p:txBody>
          <a:bodyPr/>
          <a:lstStyle/>
          <a:p>
            <a:r>
              <a:rPr lang="en-NZ" smtClean="0"/>
              <a:t>Find the missing angles.</a:t>
            </a:r>
          </a:p>
        </p:txBody>
      </p:sp>
      <p:sp>
        <p:nvSpPr>
          <p:cNvPr id="7" name="Pie 6"/>
          <p:cNvSpPr/>
          <p:nvPr/>
        </p:nvSpPr>
        <p:spPr bwMode="auto">
          <a:xfrm rot="1562822">
            <a:off x="901700" y="5443538"/>
            <a:ext cx="1217613" cy="1112837"/>
          </a:xfrm>
          <a:prstGeom prst="pie">
            <a:avLst>
              <a:gd name="adj1" fmla="val 15672381"/>
              <a:gd name="adj2" fmla="val 2006592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339975" y="5432425"/>
            <a:ext cx="1201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71°</a:t>
            </a:r>
            <a:endParaRPr lang="en-NZ" sz="3200" i="1"/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5795963" y="5445125"/>
            <a:ext cx="1201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37°</a:t>
            </a:r>
            <a:endParaRPr lang="en-NZ" sz="3200" i="1"/>
          </a:p>
        </p:txBody>
      </p:sp>
      <p:cxnSp>
        <p:nvCxnSpPr>
          <p:cNvPr id="40972" name="Straight Connector 5"/>
          <p:cNvCxnSpPr>
            <a:cxnSpLocks noChangeShapeType="1"/>
          </p:cNvCxnSpPr>
          <p:nvPr/>
        </p:nvCxnSpPr>
        <p:spPr bwMode="auto">
          <a:xfrm>
            <a:off x="576263" y="6021388"/>
            <a:ext cx="8388350" cy="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40973" name="Rectangle 10"/>
          <p:cNvSpPr>
            <a:spLocks noChangeArrowheads="1"/>
          </p:cNvSpPr>
          <p:nvPr/>
        </p:nvSpPr>
        <p:spPr bwMode="auto">
          <a:xfrm>
            <a:off x="6948488" y="4797425"/>
            <a:ext cx="627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y</a:t>
            </a:r>
            <a:endParaRPr lang="en-NZ" sz="3200" i="1"/>
          </a:p>
        </p:txBody>
      </p:sp>
      <p:sp>
        <p:nvSpPr>
          <p:cNvPr id="40974" name="Rectangle 10"/>
          <p:cNvSpPr>
            <a:spLocks noChangeArrowheads="1"/>
          </p:cNvSpPr>
          <p:nvPr/>
        </p:nvSpPr>
        <p:spPr bwMode="auto">
          <a:xfrm>
            <a:off x="2700338" y="2989263"/>
            <a:ext cx="792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x</a:t>
            </a:r>
            <a:endParaRPr lang="en-NZ" sz="3200" i="1"/>
          </a:p>
        </p:txBody>
      </p:sp>
      <p:sp>
        <p:nvSpPr>
          <p:cNvPr id="40975" name="Rectangle 10"/>
          <p:cNvSpPr>
            <a:spLocks noChangeArrowheads="1"/>
          </p:cNvSpPr>
          <p:nvPr/>
        </p:nvSpPr>
        <p:spPr bwMode="auto">
          <a:xfrm>
            <a:off x="704850" y="5084763"/>
            <a:ext cx="6270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z</a:t>
            </a:r>
            <a:endParaRPr lang="en-NZ" sz="3200" i="1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138488" y="2420938"/>
            <a:ext cx="1793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>
                <a:solidFill>
                  <a:schemeClr val="tx2"/>
                </a:solidFill>
              </a:rPr>
              <a:t>x = 72°</a:t>
            </a:r>
            <a:endParaRPr lang="en-NZ" sz="3200" i="1">
              <a:solidFill>
                <a:schemeClr val="tx2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39750" y="6029325"/>
            <a:ext cx="1793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>
                <a:solidFill>
                  <a:schemeClr val="tx2"/>
                </a:solidFill>
              </a:rPr>
              <a:t>z = 109°</a:t>
            </a:r>
            <a:endParaRPr lang="en-NZ" sz="3200" i="1">
              <a:solidFill>
                <a:schemeClr val="tx2"/>
              </a:solidFill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089775" y="6011863"/>
            <a:ext cx="1946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>
                <a:solidFill>
                  <a:schemeClr val="tx2"/>
                </a:solidFill>
              </a:rPr>
              <a:t>y = 143°</a:t>
            </a:r>
            <a:endParaRPr lang="en-NZ" sz="32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e 21"/>
          <p:cNvSpPr/>
          <p:nvPr/>
        </p:nvSpPr>
        <p:spPr bwMode="auto">
          <a:xfrm rot="8781075">
            <a:off x="4846638" y="1763713"/>
            <a:ext cx="1438275" cy="1425575"/>
          </a:xfrm>
          <a:prstGeom prst="pie">
            <a:avLst>
              <a:gd name="adj1" fmla="val 16497730"/>
              <a:gd name="adj2" fmla="val 19873388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0" name="Pie 19"/>
          <p:cNvSpPr/>
          <p:nvPr/>
        </p:nvSpPr>
        <p:spPr bwMode="auto">
          <a:xfrm rot="15963040">
            <a:off x="6722269" y="5299869"/>
            <a:ext cx="1439863" cy="1425575"/>
          </a:xfrm>
          <a:prstGeom prst="pie">
            <a:avLst>
              <a:gd name="adj1" fmla="val 16455990"/>
              <a:gd name="adj2" fmla="val 20201871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7" name="Pie 16"/>
          <p:cNvSpPr/>
          <p:nvPr/>
        </p:nvSpPr>
        <p:spPr bwMode="auto">
          <a:xfrm rot="16400439">
            <a:off x="3022600" y="5410201"/>
            <a:ext cx="1374775" cy="1206500"/>
          </a:xfrm>
          <a:prstGeom prst="pie">
            <a:avLst>
              <a:gd name="adj1" fmla="val 15971547"/>
              <a:gd name="adj2" fmla="val 1423425"/>
            </a:avLst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8" name="Pie 17"/>
          <p:cNvSpPr/>
          <p:nvPr/>
        </p:nvSpPr>
        <p:spPr bwMode="auto">
          <a:xfrm rot="1562822">
            <a:off x="3124200" y="5443538"/>
            <a:ext cx="1217613" cy="1112837"/>
          </a:xfrm>
          <a:prstGeom prst="pie">
            <a:avLst>
              <a:gd name="adj1" fmla="val 16272457"/>
              <a:gd name="adj2" fmla="val 2006592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1990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smtClean="0"/>
              <a:t>Angle Geometry</a:t>
            </a:r>
          </a:p>
        </p:txBody>
      </p:sp>
      <p:sp>
        <p:nvSpPr>
          <p:cNvPr id="41992" name="Content Placeholder 2"/>
          <p:cNvSpPr>
            <a:spLocks noGrp="1"/>
          </p:cNvSpPr>
          <p:nvPr>
            <p:ph idx="1"/>
          </p:nvPr>
        </p:nvSpPr>
        <p:spPr>
          <a:xfrm>
            <a:off x="755650" y="1966913"/>
            <a:ext cx="5159375" cy="1050925"/>
          </a:xfrm>
        </p:spPr>
        <p:txBody>
          <a:bodyPr/>
          <a:lstStyle/>
          <a:p>
            <a:r>
              <a:rPr lang="en-NZ" smtClean="0"/>
              <a:t>Find the missing angles.</a:t>
            </a:r>
          </a:p>
        </p:txBody>
      </p:sp>
      <p:sp>
        <p:nvSpPr>
          <p:cNvPr id="41991" name="Isosceles Triangle 4"/>
          <p:cNvSpPr>
            <a:spLocks noChangeArrowheads="1"/>
          </p:cNvSpPr>
          <p:nvPr/>
        </p:nvSpPr>
        <p:spPr bwMode="auto">
          <a:xfrm>
            <a:off x="3708400" y="2492375"/>
            <a:ext cx="3743325" cy="3529013"/>
          </a:xfrm>
          <a:prstGeom prst="triangle">
            <a:avLst>
              <a:gd name="adj" fmla="val 49940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4356100" y="5373688"/>
            <a:ext cx="1008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60°</a:t>
            </a:r>
            <a:endParaRPr lang="en-NZ" sz="3200" i="1"/>
          </a:p>
        </p:txBody>
      </p:sp>
      <p:cxnSp>
        <p:nvCxnSpPr>
          <p:cNvPr id="41994" name="Straight Connector 5"/>
          <p:cNvCxnSpPr>
            <a:cxnSpLocks noChangeShapeType="1"/>
          </p:cNvCxnSpPr>
          <p:nvPr/>
        </p:nvCxnSpPr>
        <p:spPr bwMode="auto">
          <a:xfrm>
            <a:off x="2771775" y="6021388"/>
            <a:ext cx="6192838" cy="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41995" name="Rectangle 10"/>
          <p:cNvSpPr>
            <a:spLocks noChangeArrowheads="1"/>
          </p:cNvSpPr>
          <p:nvPr/>
        </p:nvSpPr>
        <p:spPr bwMode="auto">
          <a:xfrm>
            <a:off x="6372225" y="5157788"/>
            <a:ext cx="6270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y</a:t>
            </a:r>
            <a:endParaRPr lang="en-NZ" sz="3200" i="1"/>
          </a:p>
        </p:txBody>
      </p:sp>
      <p:sp>
        <p:nvSpPr>
          <p:cNvPr id="41996" name="Rectangle 10"/>
          <p:cNvSpPr>
            <a:spLocks noChangeArrowheads="1"/>
          </p:cNvSpPr>
          <p:nvPr/>
        </p:nvSpPr>
        <p:spPr bwMode="auto">
          <a:xfrm>
            <a:off x="5445125" y="3078163"/>
            <a:ext cx="503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x</a:t>
            </a:r>
            <a:endParaRPr lang="en-NZ" sz="3200" i="1"/>
          </a:p>
        </p:txBody>
      </p:sp>
      <p:sp>
        <p:nvSpPr>
          <p:cNvPr id="41997" name="Rectangle 10"/>
          <p:cNvSpPr>
            <a:spLocks noChangeArrowheads="1"/>
          </p:cNvSpPr>
          <p:nvPr/>
        </p:nvSpPr>
        <p:spPr bwMode="auto">
          <a:xfrm>
            <a:off x="2771775" y="5013325"/>
            <a:ext cx="627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z</a:t>
            </a:r>
            <a:endParaRPr lang="en-NZ" sz="3200" i="1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443663" y="6021388"/>
            <a:ext cx="1793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>
                <a:solidFill>
                  <a:schemeClr val="tx2"/>
                </a:solidFill>
              </a:rPr>
              <a:t>y = 60°</a:t>
            </a:r>
            <a:endParaRPr lang="en-NZ" sz="3200" i="1">
              <a:solidFill>
                <a:schemeClr val="tx2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195513" y="6029325"/>
            <a:ext cx="1793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>
                <a:solidFill>
                  <a:schemeClr val="tx2"/>
                </a:solidFill>
              </a:rPr>
              <a:t>z = 120°</a:t>
            </a:r>
            <a:endParaRPr lang="en-NZ" sz="3200" i="1">
              <a:solidFill>
                <a:schemeClr val="tx2"/>
              </a:solidFill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6084888" y="2852738"/>
            <a:ext cx="194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>
                <a:solidFill>
                  <a:schemeClr val="tx2"/>
                </a:solidFill>
              </a:rPr>
              <a:t>x = 60°</a:t>
            </a:r>
            <a:endParaRPr lang="en-NZ" sz="3200" i="1">
              <a:solidFill>
                <a:schemeClr val="tx2"/>
              </a:solidFill>
            </a:endParaRPr>
          </a:p>
        </p:txBody>
      </p:sp>
      <p:grpSp>
        <p:nvGrpSpPr>
          <p:cNvPr id="42001" name="Group 32"/>
          <p:cNvGrpSpPr>
            <a:grpSpLocks/>
          </p:cNvGrpSpPr>
          <p:nvPr/>
        </p:nvGrpSpPr>
        <p:grpSpPr bwMode="auto">
          <a:xfrm>
            <a:off x="6308725" y="4060825"/>
            <a:ext cx="423863" cy="304800"/>
            <a:chOff x="6228184" y="3933056"/>
            <a:chExt cx="423540" cy="304924"/>
          </a:xfrm>
        </p:grpSpPr>
        <p:cxnSp>
          <p:nvCxnSpPr>
            <p:cNvPr id="42008" name="Straight Connector 30"/>
            <p:cNvCxnSpPr>
              <a:cxnSpLocks noChangeShapeType="1"/>
            </p:cNvCxnSpPr>
            <p:nvPr/>
          </p:nvCxnSpPr>
          <p:spPr bwMode="auto">
            <a:xfrm flipH="1">
              <a:off x="6228184" y="3933056"/>
              <a:ext cx="360040" cy="2160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09" name="Straight Connector 31"/>
            <p:cNvCxnSpPr>
              <a:cxnSpLocks noChangeShapeType="1"/>
            </p:cNvCxnSpPr>
            <p:nvPr/>
          </p:nvCxnSpPr>
          <p:spPr bwMode="auto">
            <a:xfrm flipH="1">
              <a:off x="6291684" y="4021956"/>
              <a:ext cx="360040" cy="2160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2002" name="Group 33"/>
          <p:cNvGrpSpPr>
            <a:grpSpLocks/>
          </p:cNvGrpSpPr>
          <p:nvPr/>
        </p:nvGrpSpPr>
        <p:grpSpPr bwMode="auto">
          <a:xfrm flipV="1">
            <a:off x="4427538" y="4137025"/>
            <a:ext cx="423862" cy="304800"/>
            <a:chOff x="6228184" y="3933056"/>
            <a:chExt cx="423540" cy="304924"/>
          </a:xfrm>
        </p:grpSpPr>
        <p:cxnSp>
          <p:nvCxnSpPr>
            <p:cNvPr id="42006" name="Straight Connector 34"/>
            <p:cNvCxnSpPr>
              <a:cxnSpLocks noChangeShapeType="1"/>
            </p:cNvCxnSpPr>
            <p:nvPr/>
          </p:nvCxnSpPr>
          <p:spPr bwMode="auto">
            <a:xfrm flipH="1">
              <a:off x="6228184" y="3933056"/>
              <a:ext cx="360040" cy="2160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07" name="Straight Connector 35"/>
            <p:cNvCxnSpPr>
              <a:cxnSpLocks noChangeShapeType="1"/>
            </p:cNvCxnSpPr>
            <p:nvPr/>
          </p:nvCxnSpPr>
          <p:spPr bwMode="auto">
            <a:xfrm flipH="1">
              <a:off x="6291684" y="4021956"/>
              <a:ext cx="360040" cy="2160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2003" name="Group 36"/>
          <p:cNvGrpSpPr>
            <a:grpSpLocks/>
          </p:cNvGrpSpPr>
          <p:nvPr/>
        </p:nvGrpSpPr>
        <p:grpSpPr bwMode="auto">
          <a:xfrm rot="3397588" flipV="1">
            <a:off x="5220493" y="5866607"/>
            <a:ext cx="423863" cy="304800"/>
            <a:chOff x="6228184" y="3933056"/>
            <a:chExt cx="423540" cy="304924"/>
          </a:xfrm>
        </p:grpSpPr>
        <p:cxnSp>
          <p:nvCxnSpPr>
            <p:cNvPr id="42004" name="Straight Connector 37"/>
            <p:cNvCxnSpPr>
              <a:cxnSpLocks noChangeShapeType="1"/>
            </p:cNvCxnSpPr>
            <p:nvPr/>
          </p:nvCxnSpPr>
          <p:spPr bwMode="auto">
            <a:xfrm flipH="1">
              <a:off x="6228184" y="3933056"/>
              <a:ext cx="360040" cy="2160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05" name="Straight Connector 38"/>
            <p:cNvCxnSpPr>
              <a:cxnSpLocks noChangeShapeType="1"/>
            </p:cNvCxnSpPr>
            <p:nvPr/>
          </p:nvCxnSpPr>
          <p:spPr bwMode="auto">
            <a:xfrm flipH="1">
              <a:off x="6291684" y="4021956"/>
              <a:ext cx="360040" cy="2160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e 33"/>
          <p:cNvSpPr/>
          <p:nvPr/>
        </p:nvSpPr>
        <p:spPr bwMode="auto">
          <a:xfrm rot="3640992">
            <a:off x="317500" y="4446588"/>
            <a:ext cx="1438275" cy="1425575"/>
          </a:xfrm>
          <a:prstGeom prst="pie">
            <a:avLst>
              <a:gd name="adj1" fmla="val 13391407"/>
              <a:gd name="adj2" fmla="val 1787123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5" name="Pie 4"/>
          <p:cNvSpPr/>
          <p:nvPr/>
        </p:nvSpPr>
        <p:spPr bwMode="auto">
          <a:xfrm rot="17235655">
            <a:off x="7156450" y="4445000"/>
            <a:ext cx="1438275" cy="1425575"/>
          </a:xfrm>
          <a:prstGeom prst="pie">
            <a:avLst>
              <a:gd name="adj1" fmla="val 16391751"/>
              <a:gd name="adj2" fmla="val 4428021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" name="Pie 3"/>
          <p:cNvSpPr/>
          <p:nvPr/>
        </p:nvSpPr>
        <p:spPr bwMode="auto">
          <a:xfrm rot="8781075">
            <a:off x="885825" y="2268538"/>
            <a:ext cx="1439863" cy="1425575"/>
          </a:xfrm>
          <a:prstGeom prst="pie">
            <a:avLst>
              <a:gd name="adj1" fmla="val 13957329"/>
              <a:gd name="adj2" fmla="val 19042360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7" name="Pie 6"/>
          <p:cNvSpPr/>
          <p:nvPr/>
        </p:nvSpPr>
        <p:spPr bwMode="auto">
          <a:xfrm rot="13515110">
            <a:off x="6796087" y="4221163"/>
            <a:ext cx="2016125" cy="1854200"/>
          </a:xfrm>
          <a:prstGeom prst="pie">
            <a:avLst>
              <a:gd name="adj1" fmla="val 18905587"/>
              <a:gd name="adj2" fmla="val 2006592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3014" name="Isosceles Triangle 8"/>
          <p:cNvSpPr>
            <a:spLocks noChangeArrowheads="1"/>
          </p:cNvSpPr>
          <p:nvPr/>
        </p:nvSpPr>
        <p:spPr bwMode="auto">
          <a:xfrm>
            <a:off x="1042988" y="2997200"/>
            <a:ext cx="6842125" cy="2160588"/>
          </a:xfrm>
          <a:prstGeom prst="triangle">
            <a:avLst>
              <a:gd name="adj" fmla="val 841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sp>
        <p:nvSpPr>
          <p:cNvPr id="43015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43016" name="Content Placeholder 2"/>
          <p:cNvSpPr>
            <a:spLocks noGrp="1"/>
          </p:cNvSpPr>
          <p:nvPr>
            <p:ph idx="1"/>
          </p:nvPr>
        </p:nvSpPr>
        <p:spPr>
          <a:xfrm>
            <a:off x="755650" y="1966913"/>
            <a:ext cx="5159375" cy="1050925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6037263" y="4632325"/>
            <a:ext cx="100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26°</a:t>
            </a:r>
            <a:endParaRPr lang="en-NZ" sz="3200" i="1"/>
          </a:p>
        </p:txBody>
      </p:sp>
      <p:cxnSp>
        <p:nvCxnSpPr>
          <p:cNvPr id="43018" name="Straight Connector 5"/>
          <p:cNvCxnSpPr>
            <a:cxnSpLocks noChangeShapeType="1"/>
          </p:cNvCxnSpPr>
          <p:nvPr/>
        </p:nvCxnSpPr>
        <p:spPr bwMode="auto">
          <a:xfrm>
            <a:off x="539750" y="5157788"/>
            <a:ext cx="8604250" cy="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43019" name="Rectangle 10"/>
          <p:cNvSpPr>
            <a:spLocks noChangeArrowheads="1"/>
          </p:cNvSpPr>
          <p:nvPr/>
        </p:nvSpPr>
        <p:spPr bwMode="auto">
          <a:xfrm>
            <a:off x="1979613" y="3370263"/>
            <a:ext cx="6270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y</a:t>
            </a:r>
            <a:endParaRPr lang="en-NZ" sz="3200" i="1"/>
          </a:p>
        </p:txBody>
      </p:sp>
      <p:sp>
        <p:nvSpPr>
          <p:cNvPr id="43020" name="Rectangle 13"/>
          <p:cNvSpPr>
            <a:spLocks noChangeArrowheads="1"/>
          </p:cNvSpPr>
          <p:nvPr/>
        </p:nvSpPr>
        <p:spPr bwMode="auto">
          <a:xfrm>
            <a:off x="7596188" y="3860800"/>
            <a:ext cx="50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x</a:t>
            </a:r>
            <a:endParaRPr lang="en-NZ" sz="3200" i="1"/>
          </a:p>
        </p:txBody>
      </p:sp>
      <p:sp>
        <p:nvSpPr>
          <p:cNvPr id="43021" name="Rectangle 10"/>
          <p:cNvSpPr>
            <a:spLocks noChangeArrowheads="1"/>
          </p:cNvSpPr>
          <p:nvPr/>
        </p:nvSpPr>
        <p:spPr bwMode="auto">
          <a:xfrm>
            <a:off x="1692275" y="4305300"/>
            <a:ext cx="625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z</a:t>
            </a:r>
            <a:endParaRPr lang="en-NZ" sz="3200" i="1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411413" y="3667125"/>
            <a:ext cx="1793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>
                <a:solidFill>
                  <a:schemeClr val="tx2"/>
                </a:solidFill>
              </a:rPr>
              <a:t>y = 77°</a:t>
            </a:r>
            <a:endParaRPr lang="en-NZ" sz="3200" i="1">
              <a:solidFill>
                <a:schemeClr val="tx2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411413" y="4581525"/>
            <a:ext cx="179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>
                <a:solidFill>
                  <a:schemeClr val="tx2"/>
                </a:solidFill>
              </a:rPr>
              <a:t>z = 77°</a:t>
            </a:r>
            <a:endParaRPr lang="en-NZ" sz="3200" i="1">
              <a:solidFill>
                <a:schemeClr val="tx2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948488" y="5157788"/>
            <a:ext cx="194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>
                <a:solidFill>
                  <a:schemeClr val="tx2"/>
                </a:solidFill>
              </a:rPr>
              <a:t>x = 154°</a:t>
            </a:r>
            <a:endParaRPr lang="en-NZ" sz="3200" i="1">
              <a:solidFill>
                <a:schemeClr val="tx2"/>
              </a:solidFill>
            </a:endParaRPr>
          </a:p>
        </p:txBody>
      </p:sp>
      <p:grpSp>
        <p:nvGrpSpPr>
          <p:cNvPr id="43025" name="Group 24"/>
          <p:cNvGrpSpPr>
            <a:grpSpLocks/>
          </p:cNvGrpSpPr>
          <p:nvPr/>
        </p:nvGrpSpPr>
        <p:grpSpPr bwMode="auto">
          <a:xfrm rot="3397588" flipV="1">
            <a:off x="4171157" y="5049044"/>
            <a:ext cx="423862" cy="304800"/>
            <a:chOff x="6228184" y="3933056"/>
            <a:chExt cx="423540" cy="304924"/>
          </a:xfrm>
        </p:grpSpPr>
        <p:cxnSp>
          <p:nvCxnSpPr>
            <p:cNvPr id="43029" name="Straight Connector 25"/>
            <p:cNvCxnSpPr>
              <a:cxnSpLocks noChangeShapeType="1"/>
            </p:cNvCxnSpPr>
            <p:nvPr/>
          </p:nvCxnSpPr>
          <p:spPr bwMode="auto">
            <a:xfrm flipH="1">
              <a:off x="6228184" y="3933056"/>
              <a:ext cx="360040" cy="2160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0" name="Straight Connector 26"/>
            <p:cNvCxnSpPr>
              <a:cxnSpLocks noChangeShapeType="1"/>
            </p:cNvCxnSpPr>
            <p:nvPr/>
          </p:nvCxnSpPr>
          <p:spPr bwMode="auto">
            <a:xfrm flipH="1">
              <a:off x="6291684" y="4021956"/>
              <a:ext cx="360040" cy="2160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3026" name="Group 27"/>
          <p:cNvGrpSpPr>
            <a:grpSpLocks/>
          </p:cNvGrpSpPr>
          <p:nvPr/>
        </p:nvGrpSpPr>
        <p:grpSpPr bwMode="auto">
          <a:xfrm rot="5078010" flipV="1">
            <a:off x="4315618" y="3825082"/>
            <a:ext cx="423863" cy="304800"/>
            <a:chOff x="6228184" y="3933056"/>
            <a:chExt cx="423540" cy="304924"/>
          </a:xfrm>
        </p:grpSpPr>
        <p:cxnSp>
          <p:nvCxnSpPr>
            <p:cNvPr id="43027" name="Straight Connector 28"/>
            <p:cNvCxnSpPr>
              <a:cxnSpLocks noChangeShapeType="1"/>
            </p:cNvCxnSpPr>
            <p:nvPr/>
          </p:nvCxnSpPr>
          <p:spPr bwMode="auto">
            <a:xfrm flipH="1">
              <a:off x="6228184" y="3933056"/>
              <a:ext cx="360040" cy="2160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8" name="Straight Connector 29"/>
            <p:cNvCxnSpPr>
              <a:cxnSpLocks noChangeShapeType="1"/>
            </p:cNvCxnSpPr>
            <p:nvPr/>
          </p:nvCxnSpPr>
          <p:spPr bwMode="auto">
            <a:xfrm flipH="1">
              <a:off x="6291684" y="4021956"/>
              <a:ext cx="360040" cy="2160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e 38"/>
          <p:cNvSpPr/>
          <p:nvPr/>
        </p:nvSpPr>
        <p:spPr bwMode="auto">
          <a:xfrm rot="711418">
            <a:off x="442429" y="5868607"/>
            <a:ext cx="1191632" cy="991852"/>
          </a:xfrm>
          <a:prstGeom prst="pie">
            <a:avLst>
              <a:gd name="adj1" fmla="val 18441428"/>
              <a:gd name="adj2" fmla="val 20983694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8" name="Pie 37"/>
          <p:cNvSpPr/>
          <p:nvPr/>
        </p:nvSpPr>
        <p:spPr bwMode="auto">
          <a:xfrm rot="20575459">
            <a:off x="5938426" y="5823974"/>
            <a:ext cx="1180980" cy="1059959"/>
          </a:xfrm>
          <a:prstGeom prst="pie">
            <a:avLst>
              <a:gd name="adj1" fmla="val 11838635"/>
              <a:gd name="adj2" fmla="val 16312048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7" name="Pie 36"/>
          <p:cNvSpPr/>
          <p:nvPr/>
        </p:nvSpPr>
        <p:spPr bwMode="auto">
          <a:xfrm rot="20575459">
            <a:off x="465819" y="5823973"/>
            <a:ext cx="1180980" cy="1059959"/>
          </a:xfrm>
          <a:prstGeom prst="pie">
            <a:avLst>
              <a:gd name="adj1" fmla="val 11838635"/>
              <a:gd name="adj2" fmla="val 2006592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4" name="Pie 33"/>
          <p:cNvSpPr/>
          <p:nvPr/>
        </p:nvSpPr>
        <p:spPr bwMode="auto">
          <a:xfrm rot="4182176">
            <a:off x="4812233" y="2161865"/>
            <a:ext cx="1036746" cy="827724"/>
          </a:xfrm>
          <a:prstGeom prst="pie">
            <a:avLst>
              <a:gd name="adj1" fmla="val 21530954"/>
              <a:gd name="adj2" fmla="val 4161902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2" name="Pie 31"/>
          <p:cNvSpPr/>
          <p:nvPr/>
        </p:nvSpPr>
        <p:spPr bwMode="auto">
          <a:xfrm rot="5956940">
            <a:off x="4353466" y="1702088"/>
            <a:ext cx="2016125" cy="1854200"/>
          </a:xfrm>
          <a:prstGeom prst="pie">
            <a:avLst>
              <a:gd name="adj1" fmla="val 19004258"/>
              <a:gd name="adj2" fmla="val 2006592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9" name="Pie 28"/>
          <p:cNvSpPr/>
          <p:nvPr/>
        </p:nvSpPr>
        <p:spPr bwMode="auto">
          <a:xfrm rot="10425818">
            <a:off x="7348404" y="5965337"/>
            <a:ext cx="1036746" cy="827724"/>
          </a:xfrm>
          <a:prstGeom prst="pie">
            <a:avLst>
              <a:gd name="adj1" fmla="val 436188"/>
              <a:gd name="adj2" fmla="val 3894338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5159375" cy="1050925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sp>
        <p:nvSpPr>
          <p:cNvPr id="5" name="Pie 4"/>
          <p:cNvSpPr/>
          <p:nvPr/>
        </p:nvSpPr>
        <p:spPr bwMode="auto">
          <a:xfrm rot="17235655">
            <a:off x="7297320" y="5881457"/>
            <a:ext cx="1191632" cy="991852"/>
          </a:xfrm>
          <a:prstGeom prst="pie">
            <a:avLst>
              <a:gd name="adj1" fmla="val 18441428"/>
              <a:gd name="adj2" fmla="val 4428021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6" name="Isosceles Triangle 8"/>
          <p:cNvSpPr>
            <a:spLocks noChangeArrowheads="1"/>
          </p:cNvSpPr>
          <p:nvPr/>
        </p:nvSpPr>
        <p:spPr bwMode="auto">
          <a:xfrm>
            <a:off x="1042988" y="2564904"/>
            <a:ext cx="6842125" cy="3816424"/>
          </a:xfrm>
          <a:prstGeom prst="triangle">
            <a:avLst>
              <a:gd name="adj" fmla="val 62616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402188" y="5661248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7</a:t>
            </a:r>
            <a:r>
              <a:rPr lang="en-NZ" sz="3200" dirty="0" smtClean="0"/>
              <a:t>0°</a:t>
            </a:r>
            <a:endParaRPr lang="en-NZ" sz="3200" i="1" dirty="0"/>
          </a:p>
        </p:txBody>
      </p:sp>
      <p:cxnSp>
        <p:nvCxnSpPr>
          <p:cNvPr id="8" name="Straight Connector 5"/>
          <p:cNvCxnSpPr>
            <a:cxnSpLocks noChangeShapeType="1"/>
          </p:cNvCxnSpPr>
          <p:nvPr/>
        </p:nvCxnSpPr>
        <p:spPr bwMode="auto">
          <a:xfrm>
            <a:off x="539750" y="6381328"/>
            <a:ext cx="8604250" cy="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708696" y="5720556"/>
            <a:ext cx="6270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w</a:t>
            </a:r>
            <a:endParaRPr lang="en-NZ" sz="3200" i="1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7091511" y="5589240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y</a:t>
            </a:r>
            <a:endParaRPr lang="en-NZ" sz="3200" i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26645" y="2987228"/>
            <a:ext cx="625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x</a:t>
            </a:r>
            <a:endParaRPr lang="en-NZ" sz="32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658173" y="3707308"/>
            <a:ext cx="1793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z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140°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58173" y="3083238"/>
            <a:ext cx="179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y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40°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658173" y="2459169"/>
            <a:ext cx="1946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>
                <a:solidFill>
                  <a:schemeClr val="tx2"/>
                </a:solidFill>
              </a:rPr>
              <a:t>x</a:t>
            </a:r>
            <a:r>
              <a:rPr lang="en-NZ" sz="3200" dirty="0" smtClean="0">
                <a:solidFill>
                  <a:schemeClr val="tx2"/>
                </a:solidFill>
              </a:rPr>
              <a:t>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70°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5"/>
          <p:cNvCxnSpPr>
            <a:cxnSpLocks noChangeShapeType="1"/>
          </p:cNvCxnSpPr>
          <p:nvPr/>
        </p:nvCxnSpPr>
        <p:spPr bwMode="auto">
          <a:xfrm>
            <a:off x="5325414" y="2564904"/>
            <a:ext cx="1240803" cy="3816424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652120" y="3501008"/>
            <a:ext cx="864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30°</a:t>
            </a:r>
            <a:endParaRPr lang="en-NZ" sz="3200" i="1" dirty="0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64220" y="5301208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140°</a:t>
            </a:r>
            <a:endParaRPr lang="en-NZ" sz="3200" i="1" dirty="0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8172400" y="5373216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z</a:t>
            </a:r>
            <a:endParaRPr lang="en-NZ" sz="3200" i="1" dirty="0"/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6658173" y="1835100"/>
            <a:ext cx="1946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err="1" smtClean="0">
                <a:solidFill>
                  <a:schemeClr val="tx2"/>
                </a:solidFill>
              </a:rPr>
              <a:t>w</a:t>
            </a:r>
            <a:r>
              <a:rPr lang="en-NZ" sz="3200" dirty="0" smtClean="0">
                <a:solidFill>
                  <a:schemeClr val="tx2"/>
                </a:solidFill>
              </a:rPr>
              <a:t>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40°</a:t>
            </a:r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1"/>
      <p:bldP spid="14" grpId="1"/>
      <p:bldP spid="4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e 33"/>
          <p:cNvSpPr/>
          <p:nvPr/>
        </p:nvSpPr>
        <p:spPr bwMode="auto">
          <a:xfrm rot="10516642">
            <a:off x="5250574" y="2236716"/>
            <a:ext cx="1233513" cy="1199136"/>
          </a:xfrm>
          <a:prstGeom prst="pie">
            <a:avLst>
              <a:gd name="adj1" fmla="val 14798560"/>
              <a:gd name="adj2" fmla="val 1994952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1" name="Pie 30"/>
          <p:cNvSpPr/>
          <p:nvPr/>
        </p:nvSpPr>
        <p:spPr bwMode="auto">
          <a:xfrm rot="15322784">
            <a:off x="3742347" y="3325535"/>
            <a:ext cx="1191632" cy="991852"/>
          </a:xfrm>
          <a:prstGeom prst="pie">
            <a:avLst>
              <a:gd name="adj1" fmla="val 19032972"/>
              <a:gd name="adj2" fmla="val 4471630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0" name="Pie 29"/>
          <p:cNvSpPr/>
          <p:nvPr/>
        </p:nvSpPr>
        <p:spPr bwMode="auto">
          <a:xfrm rot="10200323">
            <a:off x="6974960" y="5250118"/>
            <a:ext cx="1191632" cy="991852"/>
          </a:xfrm>
          <a:prstGeom prst="pie">
            <a:avLst>
              <a:gd name="adj1" fmla="val 2404416"/>
              <a:gd name="adj2" fmla="val 4545528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9" name="Pie 28"/>
          <p:cNvSpPr/>
          <p:nvPr/>
        </p:nvSpPr>
        <p:spPr bwMode="auto">
          <a:xfrm rot="8076353">
            <a:off x="6928983" y="5221880"/>
            <a:ext cx="1191632" cy="991852"/>
          </a:xfrm>
          <a:prstGeom prst="pie">
            <a:avLst>
              <a:gd name="adj1" fmla="val 2622251"/>
              <a:gd name="adj2" fmla="val 4428021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6" name="Pie 25"/>
          <p:cNvSpPr/>
          <p:nvPr/>
        </p:nvSpPr>
        <p:spPr bwMode="auto">
          <a:xfrm rot="8338436">
            <a:off x="2077785" y="2246433"/>
            <a:ext cx="1233513" cy="1199136"/>
          </a:xfrm>
          <a:prstGeom prst="pie">
            <a:avLst>
              <a:gd name="adj1" fmla="val 15188180"/>
              <a:gd name="adj2" fmla="val 19949526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5" name="Pie 24"/>
          <p:cNvSpPr/>
          <p:nvPr/>
        </p:nvSpPr>
        <p:spPr bwMode="auto">
          <a:xfrm rot="13240502">
            <a:off x="816250" y="5235096"/>
            <a:ext cx="1191632" cy="991852"/>
          </a:xfrm>
          <a:prstGeom prst="pie">
            <a:avLst>
              <a:gd name="adj1" fmla="val 19076195"/>
              <a:gd name="adj2" fmla="val 4428021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4" name="Pie 23"/>
          <p:cNvSpPr/>
          <p:nvPr/>
        </p:nvSpPr>
        <p:spPr bwMode="auto">
          <a:xfrm rot="17235655">
            <a:off x="6900800" y="5224878"/>
            <a:ext cx="1191632" cy="991852"/>
          </a:xfrm>
          <a:prstGeom prst="pie">
            <a:avLst>
              <a:gd name="adj1" fmla="val 18787285"/>
              <a:gd name="adj2" fmla="val 4428021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3" name="Pie 22"/>
          <p:cNvSpPr/>
          <p:nvPr/>
        </p:nvSpPr>
        <p:spPr bwMode="auto">
          <a:xfrm rot="2111251">
            <a:off x="835337" y="5081102"/>
            <a:ext cx="1233513" cy="1199136"/>
          </a:xfrm>
          <a:prstGeom prst="pie">
            <a:avLst>
              <a:gd name="adj1" fmla="val 15505168"/>
              <a:gd name="adj2" fmla="val 17435126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0" name="Pie 19"/>
          <p:cNvSpPr/>
          <p:nvPr/>
        </p:nvSpPr>
        <p:spPr bwMode="auto">
          <a:xfrm rot="5400000">
            <a:off x="839081" y="5171095"/>
            <a:ext cx="1180980" cy="1059959"/>
          </a:xfrm>
          <a:prstGeom prst="pie">
            <a:avLst>
              <a:gd name="adj1" fmla="val 14444566"/>
              <a:gd name="adj2" fmla="val 16312048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5159375" cy="1050925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cxnSp>
        <p:nvCxnSpPr>
          <p:cNvPr id="8" name="Straight Connector 5"/>
          <p:cNvCxnSpPr>
            <a:cxnSpLocks noChangeShapeType="1"/>
          </p:cNvCxnSpPr>
          <p:nvPr/>
        </p:nvCxnSpPr>
        <p:spPr bwMode="auto">
          <a:xfrm>
            <a:off x="755576" y="5733256"/>
            <a:ext cx="7416824" cy="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7" name="Isosceles Triangle 16"/>
          <p:cNvSpPr/>
          <p:nvPr/>
        </p:nvSpPr>
        <p:spPr bwMode="auto">
          <a:xfrm>
            <a:off x="1403648" y="2848620"/>
            <a:ext cx="6120680" cy="2880320"/>
          </a:xfrm>
          <a:prstGeom prst="triangle">
            <a:avLst>
              <a:gd name="adj" fmla="val 21112"/>
            </a:avLst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flipH="1">
            <a:off x="1403648" y="2848620"/>
            <a:ext cx="6120680" cy="2880320"/>
          </a:xfrm>
          <a:prstGeom prst="triangle">
            <a:avLst>
              <a:gd name="adj" fmla="val 27129"/>
            </a:avLst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123728" y="5169892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30°</a:t>
            </a:r>
            <a:endParaRPr lang="en-NZ" sz="3200" i="1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806104" y="4686920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4</a:t>
            </a:r>
            <a:r>
              <a:rPr lang="en-NZ" sz="3200" dirty="0" smtClean="0"/>
              <a:t>0°</a:t>
            </a:r>
            <a:endParaRPr lang="en-NZ" sz="3200" i="1" dirty="0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771800" y="3356992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84°</a:t>
            </a:r>
            <a:endParaRPr lang="en-NZ" sz="3200" i="1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683568" y="4725144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u</a:t>
            </a:r>
            <a:endParaRPr lang="en-NZ" sz="3200" i="1" dirty="0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3995936" y="2708920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w</a:t>
            </a:r>
            <a:endParaRPr lang="en-NZ" sz="3200" i="1" dirty="0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6444208" y="5157192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v</a:t>
            </a:r>
            <a:endParaRPr lang="en-NZ" sz="3200" i="1" dirty="0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5580112" y="3297684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6660232" y="4653136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v</a:t>
            </a:r>
            <a:endParaRPr lang="en-NZ" sz="3200" i="1" dirty="0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7740352" y="4653136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z</a:t>
            </a:r>
            <a:endParaRPr lang="en-NZ" sz="3200" i="1" dirty="0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179512" y="4149080"/>
            <a:ext cx="1946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>
                <a:solidFill>
                  <a:schemeClr val="tx2"/>
                </a:solidFill>
              </a:rPr>
              <a:t>u</a:t>
            </a:r>
            <a:r>
              <a:rPr lang="en-NZ" sz="3200" dirty="0" smtClean="0">
                <a:solidFill>
                  <a:schemeClr val="tx2"/>
                </a:solidFill>
              </a:rPr>
              <a:t>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110°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5001865" y="5148481"/>
            <a:ext cx="1946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v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26°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3995936" y="4140369"/>
            <a:ext cx="11648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124°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3563888" y="2382788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err="1" smtClean="0">
                <a:solidFill>
                  <a:schemeClr val="tx2"/>
                </a:solidFill>
              </a:rPr>
              <a:t>w</a:t>
            </a:r>
            <a:r>
              <a:rPr lang="en-NZ" sz="3200" dirty="0" smtClean="0">
                <a:solidFill>
                  <a:schemeClr val="tx2"/>
                </a:solidFill>
              </a:rPr>
              <a:t> =124°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6096993" y="4415904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26°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7164288" y="4284385"/>
            <a:ext cx="1835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err="1" smtClean="0">
                <a:solidFill>
                  <a:schemeClr val="tx2"/>
                </a:solidFill>
              </a:rPr>
              <a:t>w</a:t>
            </a:r>
            <a:r>
              <a:rPr lang="en-NZ" sz="3200" dirty="0" smtClean="0">
                <a:solidFill>
                  <a:schemeClr val="tx2"/>
                </a:solidFill>
              </a:rPr>
              <a:t> =128°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6372201" y="2996952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x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98°</a:t>
            </a:r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e 16"/>
          <p:cNvSpPr/>
          <p:nvPr/>
        </p:nvSpPr>
        <p:spPr bwMode="auto">
          <a:xfrm rot="10800000">
            <a:off x="3781425" y="5080000"/>
            <a:ext cx="914400" cy="914400"/>
          </a:xfrm>
          <a:prstGeom prst="pie">
            <a:avLst>
              <a:gd name="adj1" fmla="val 21282720"/>
              <a:gd name="adj2" fmla="val 2647580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Rule 1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336800"/>
            <a:ext cx="7942263" cy="947738"/>
          </a:xfrm>
        </p:spPr>
        <p:txBody>
          <a:bodyPr/>
          <a:lstStyle/>
          <a:p>
            <a:pPr eaLnBrk="1" hangingPunct="1"/>
            <a:r>
              <a:rPr lang="en-NZ" smtClean="0"/>
              <a:t>Angles on a straight line add up to ……</a:t>
            </a:r>
          </a:p>
          <a:p>
            <a:pPr eaLnBrk="1" hangingPunct="1"/>
            <a:endParaRPr lang="en-NZ" smtClean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187450" y="5357813"/>
            <a:ext cx="6480175" cy="360362"/>
          </a:xfrm>
          <a:prstGeom prst="straightConnector1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51725" y="2268538"/>
            <a:ext cx="1316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180°</a:t>
            </a:r>
            <a:endParaRPr lang="en-NZ" sz="3200" i="1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4867275" y="4987925"/>
            <a:ext cx="665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60°</a:t>
            </a:r>
            <a:endParaRPr lang="en-NZ" sz="2400" i="1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39975" y="3702050"/>
            <a:ext cx="1906588" cy="183038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46563" y="3270250"/>
            <a:ext cx="1262062" cy="226218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17850" y="5129213"/>
            <a:ext cx="665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/>
              <a:t>45°</a:t>
            </a:r>
            <a:endParaRPr lang="en-NZ" sz="2400" i="1" dirty="0"/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3881438" y="4438650"/>
            <a:ext cx="66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75°</a:t>
            </a:r>
            <a:endParaRPr lang="en-NZ" sz="2400" i="1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92475" y="5940425"/>
            <a:ext cx="3748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180° - (75° + 60°) = 45° </a:t>
            </a:r>
            <a:endParaRPr lang="en-NZ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e 24"/>
          <p:cNvSpPr/>
          <p:nvPr/>
        </p:nvSpPr>
        <p:spPr bwMode="auto">
          <a:xfrm rot="16200000">
            <a:off x="771267" y="4409462"/>
            <a:ext cx="1180980" cy="1059959"/>
          </a:xfrm>
          <a:prstGeom prst="pie">
            <a:avLst>
              <a:gd name="adj1" fmla="val 14444566"/>
              <a:gd name="adj2" fmla="val 16312048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4" name="Pie 23"/>
          <p:cNvSpPr/>
          <p:nvPr/>
        </p:nvSpPr>
        <p:spPr bwMode="auto">
          <a:xfrm rot="9524731" flipV="1">
            <a:off x="1018870" y="4544690"/>
            <a:ext cx="692887" cy="779778"/>
          </a:xfrm>
          <a:prstGeom prst="pie">
            <a:avLst>
              <a:gd name="adj1" fmla="val 536818"/>
              <a:gd name="adj2" fmla="val 989153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3" name="Pie 22"/>
          <p:cNvSpPr/>
          <p:nvPr/>
        </p:nvSpPr>
        <p:spPr bwMode="auto">
          <a:xfrm rot="20479828" flipV="1">
            <a:off x="1018870" y="4527497"/>
            <a:ext cx="692887" cy="779778"/>
          </a:xfrm>
          <a:prstGeom prst="pie">
            <a:avLst>
              <a:gd name="adj1" fmla="val 789243"/>
              <a:gd name="adj2" fmla="val 989153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2" name="Pie 21"/>
          <p:cNvSpPr/>
          <p:nvPr/>
        </p:nvSpPr>
        <p:spPr bwMode="auto">
          <a:xfrm rot="2717888" flipV="1">
            <a:off x="7474601" y="4408546"/>
            <a:ext cx="692887" cy="779778"/>
          </a:xfrm>
          <a:prstGeom prst="pie">
            <a:avLst>
              <a:gd name="adj1" fmla="val 2622251"/>
              <a:gd name="adj2" fmla="val 989153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1" name="Pie 20"/>
          <p:cNvSpPr/>
          <p:nvPr/>
        </p:nvSpPr>
        <p:spPr bwMode="auto">
          <a:xfrm rot="18990111">
            <a:off x="7244627" y="4329799"/>
            <a:ext cx="1191632" cy="991852"/>
          </a:xfrm>
          <a:prstGeom prst="pie">
            <a:avLst>
              <a:gd name="adj1" fmla="val 2380608"/>
              <a:gd name="adj2" fmla="val 6455804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0" name="Pie 19"/>
          <p:cNvSpPr/>
          <p:nvPr/>
        </p:nvSpPr>
        <p:spPr bwMode="auto">
          <a:xfrm rot="13523647" flipV="1">
            <a:off x="7495715" y="4445992"/>
            <a:ext cx="692887" cy="779778"/>
          </a:xfrm>
          <a:prstGeom prst="pie">
            <a:avLst>
              <a:gd name="adj1" fmla="val 2622251"/>
              <a:gd name="adj2" fmla="val 989153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9" name="Pie 18"/>
          <p:cNvSpPr/>
          <p:nvPr/>
        </p:nvSpPr>
        <p:spPr bwMode="auto">
          <a:xfrm rot="8076353">
            <a:off x="7221083" y="4319684"/>
            <a:ext cx="1191632" cy="991852"/>
          </a:xfrm>
          <a:prstGeom prst="pie">
            <a:avLst>
              <a:gd name="adj1" fmla="val 2622251"/>
              <a:gd name="adj2" fmla="val 6455804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7" name="Pie 16"/>
          <p:cNvSpPr/>
          <p:nvPr/>
        </p:nvSpPr>
        <p:spPr bwMode="auto">
          <a:xfrm rot="5400000">
            <a:off x="826381" y="4366307"/>
            <a:ext cx="1180980" cy="1059959"/>
          </a:xfrm>
          <a:prstGeom prst="pie">
            <a:avLst>
              <a:gd name="adj1" fmla="val 14444566"/>
              <a:gd name="adj2" fmla="val 16312048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111028" y="4365104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32°</a:t>
            </a:r>
            <a:endParaRPr lang="en-NZ" sz="3200" i="1" dirty="0"/>
          </a:p>
        </p:txBody>
      </p:sp>
      <p:sp>
        <p:nvSpPr>
          <p:cNvPr id="16" name="Rectangle 15"/>
          <p:cNvSpPr/>
          <p:nvPr/>
        </p:nvSpPr>
        <p:spPr bwMode="auto">
          <a:xfrm rot="19680813">
            <a:off x="6012942" y="2158027"/>
            <a:ext cx="3600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251520" y="4797152"/>
            <a:ext cx="8496944" cy="144016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5159375" cy="1050925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sp>
        <p:nvSpPr>
          <p:cNvPr id="5" name="Isosceles Triangle 4"/>
          <p:cNvSpPr/>
          <p:nvPr/>
        </p:nvSpPr>
        <p:spPr bwMode="auto">
          <a:xfrm rot="9000000">
            <a:off x="1742662" y="3299201"/>
            <a:ext cx="5688632" cy="3168352"/>
          </a:xfrm>
          <a:prstGeom prst="triangle">
            <a:avLst>
              <a:gd name="adj" fmla="val 0"/>
            </a:avLst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251520" y="3140968"/>
            <a:ext cx="4176464" cy="2448272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 flipV="1">
            <a:off x="6876256" y="3140968"/>
            <a:ext cx="1512168" cy="2664296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148064" y="5088086"/>
            <a:ext cx="1946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err="1" smtClean="0">
                <a:solidFill>
                  <a:schemeClr val="tx2"/>
                </a:solidFill>
              </a:rPr>
              <a:t>w</a:t>
            </a:r>
            <a:r>
              <a:rPr lang="en-NZ" sz="3200" dirty="0" smtClean="0">
                <a:solidFill>
                  <a:schemeClr val="tx2"/>
                </a:solidFill>
              </a:rPr>
              <a:t>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58°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x = 122°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804248" y="4149080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err="1"/>
              <a:t>w</a:t>
            </a:r>
            <a:endParaRPr lang="en-NZ" sz="3200" dirty="0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316416" y="4941168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err="1" smtClean="0"/>
              <a:t>w</a:t>
            </a:r>
            <a:endParaRPr lang="en-NZ" sz="3200" i="1" dirty="0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380312" y="5085184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251520" y="4809852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y</a:t>
            </a:r>
            <a:endParaRPr lang="en-NZ" sz="3200" i="1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812360" y="3861048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403648" y="5157192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z</a:t>
            </a:r>
            <a:endParaRPr lang="en-NZ" sz="3200" i="1" dirty="0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827584" y="4077072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z</a:t>
            </a:r>
            <a:endParaRPr lang="en-NZ" sz="3200" i="1" dirty="0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051720" y="5085184"/>
            <a:ext cx="1946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y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32°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z = 148°</a:t>
            </a:r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1905000"/>
            <a:ext cx="7776864" cy="469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NZ" sz="3200" dirty="0" smtClean="0"/>
              <a:t>Do you remember the formula for the sum </a:t>
            </a:r>
            <a:r>
              <a:rPr lang="en-NZ" sz="3200" dirty="0"/>
              <a:t>of the interior angles of a </a:t>
            </a:r>
            <a:r>
              <a:rPr lang="en-NZ" sz="3200" dirty="0" smtClean="0"/>
              <a:t>polygon?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NZ" sz="3200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NZ" sz="3200" dirty="0" smtClean="0">
                <a:solidFill>
                  <a:schemeClr val="tx2"/>
                </a:solidFill>
              </a:rPr>
              <a:t>(</a:t>
            </a:r>
            <a:r>
              <a:rPr lang="en-NZ" sz="3200" dirty="0" err="1" smtClean="0">
                <a:solidFill>
                  <a:schemeClr val="tx2"/>
                </a:solidFill>
              </a:rPr>
              <a:t>n</a:t>
            </a:r>
            <a:r>
              <a:rPr lang="en-NZ" sz="3200" dirty="0" smtClean="0">
                <a:solidFill>
                  <a:schemeClr val="tx2"/>
                </a:solidFill>
              </a:rPr>
              <a:t> – 2) × 180˚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NZ" sz="3200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NZ" sz="3200" dirty="0" smtClean="0"/>
              <a:t>Therefore what will be the sum of the interior angles of a quadrilateral?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NZ" sz="3200" dirty="0" smtClean="0">
                <a:solidFill>
                  <a:schemeClr val="tx2"/>
                </a:solidFill>
              </a:rPr>
              <a:t>360˚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NZ" sz="3200" dirty="0" smtClean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NZ" sz="3200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NZ" sz="3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e 21"/>
          <p:cNvSpPr/>
          <p:nvPr/>
        </p:nvSpPr>
        <p:spPr bwMode="auto">
          <a:xfrm rot="20671578">
            <a:off x="3323840" y="4286844"/>
            <a:ext cx="1180980" cy="1059959"/>
          </a:xfrm>
          <a:prstGeom prst="pie">
            <a:avLst>
              <a:gd name="adj1" fmla="val 15485999"/>
              <a:gd name="adj2" fmla="val 18728624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3" name="Pie 22"/>
          <p:cNvSpPr/>
          <p:nvPr/>
        </p:nvSpPr>
        <p:spPr bwMode="auto">
          <a:xfrm rot="17349883">
            <a:off x="4083237" y="5791009"/>
            <a:ext cx="1180980" cy="1059959"/>
          </a:xfrm>
          <a:prstGeom prst="pie">
            <a:avLst>
              <a:gd name="adj1" fmla="val 15130230"/>
              <a:gd name="adj2" fmla="val 18728624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cxnSp>
        <p:nvCxnSpPr>
          <p:cNvPr id="7" name="Straight Connector 6"/>
          <p:cNvCxnSpPr>
            <a:stCxn id="4" idx="3"/>
          </p:cNvCxnSpPr>
          <p:nvPr/>
        </p:nvCxnSpPr>
        <p:spPr bwMode="auto">
          <a:xfrm flipH="1" flipV="1">
            <a:off x="3491880" y="3933056"/>
            <a:ext cx="409005" cy="8640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Angle Geometry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Here is a regular hexagon. </a:t>
            </a:r>
          </a:p>
          <a:p>
            <a:r>
              <a:rPr lang="en-NZ" dirty="0" smtClean="0"/>
              <a:t>Write the size of the red angles.</a:t>
            </a:r>
            <a:endParaRPr lang="en-NZ" dirty="0"/>
          </a:p>
        </p:txBody>
      </p:sp>
      <p:sp>
        <p:nvSpPr>
          <p:cNvPr id="4" name="Hexagon 3"/>
          <p:cNvSpPr/>
          <p:nvPr/>
        </p:nvSpPr>
        <p:spPr bwMode="auto">
          <a:xfrm>
            <a:off x="3900885" y="3284984"/>
            <a:ext cx="3508231" cy="3024336"/>
          </a:xfrm>
          <a:prstGeom prst="hexagon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3275856" y="6309320"/>
            <a:ext cx="32403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51520" y="4653136"/>
            <a:ext cx="3672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360° </a:t>
            </a:r>
            <a:r>
              <a:rPr lang="en-NZ" sz="3200" dirty="0" smtClean="0">
                <a:solidFill>
                  <a:schemeClr val="tx2"/>
                </a:solidFill>
              </a:rPr>
              <a:t>÷ 6 =  60°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572272" y="5652537"/>
            <a:ext cx="927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60°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572272" y="3636313"/>
            <a:ext cx="927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60°</a:t>
            </a:r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e 14"/>
          <p:cNvSpPr/>
          <p:nvPr/>
        </p:nvSpPr>
        <p:spPr bwMode="auto">
          <a:xfrm rot="2584774">
            <a:off x="3325102" y="4268847"/>
            <a:ext cx="1180980" cy="1059959"/>
          </a:xfrm>
          <a:prstGeom prst="pie">
            <a:avLst>
              <a:gd name="adj1" fmla="val 15169298"/>
              <a:gd name="adj2" fmla="val 1324641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8" name="Pie 17"/>
          <p:cNvSpPr/>
          <p:nvPr/>
        </p:nvSpPr>
        <p:spPr bwMode="auto">
          <a:xfrm rot="6930546">
            <a:off x="4075574" y="2752653"/>
            <a:ext cx="1180980" cy="1059959"/>
          </a:xfrm>
          <a:prstGeom prst="pie">
            <a:avLst>
              <a:gd name="adj1" fmla="val 14721423"/>
              <a:gd name="adj2" fmla="val 66048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3" name="Pie 12"/>
          <p:cNvSpPr/>
          <p:nvPr/>
        </p:nvSpPr>
        <p:spPr bwMode="auto">
          <a:xfrm rot="9924404">
            <a:off x="6054634" y="2768591"/>
            <a:ext cx="1180980" cy="1059959"/>
          </a:xfrm>
          <a:prstGeom prst="pie">
            <a:avLst>
              <a:gd name="adj1" fmla="val 15485999"/>
              <a:gd name="adj2" fmla="val 92925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6" name="Pie 15"/>
          <p:cNvSpPr/>
          <p:nvPr/>
        </p:nvSpPr>
        <p:spPr bwMode="auto">
          <a:xfrm rot="13736458">
            <a:off x="6806641" y="4273206"/>
            <a:ext cx="1180980" cy="1059959"/>
          </a:xfrm>
          <a:prstGeom prst="pie">
            <a:avLst>
              <a:gd name="adj1" fmla="val 14835398"/>
              <a:gd name="adj2" fmla="val 92925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7" name="Pie 16"/>
          <p:cNvSpPr/>
          <p:nvPr/>
        </p:nvSpPr>
        <p:spPr bwMode="auto">
          <a:xfrm rot="16486484">
            <a:off x="6070970" y="5766206"/>
            <a:ext cx="1180980" cy="1059959"/>
          </a:xfrm>
          <a:prstGeom prst="pie">
            <a:avLst>
              <a:gd name="adj1" fmla="val 15855037"/>
              <a:gd name="adj2" fmla="val 126019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" name="Pie 3"/>
          <p:cNvSpPr/>
          <p:nvPr/>
        </p:nvSpPr>
        <p:spPr bwMode="auto">
          <a:xfrm rot="20671578">
            <a:off x="4072497" y="5766073"/>
            <a:ext cx="1180980" cy="1059959"/>
          </a:xfrm>
          <a:prstGeom prst="pie">
            <a:avLst>
              <a:gd name="adj1" fmla="val 15485999"/>
              <a:gd name="adj2" fmla="val 92925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Angle Geometry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en-NZ" dirty="0" smtClean="0"/>
              <a:t>Write the size of the interior angles.</a:t>
            </a:r>
            <a:endParaRPr lang="en-NZ" dirty="0"/>
          </a:p>
        </p:txBody>
      </p:sp>
      <p:sp>
        <p:nvSpPr>
          <p:cNvPr id="8" name="Hexagon 7"/>
          <p:cNvSpPr/>
          <p:nvPr/>
        </p:nvSpPr>
        <p:spPr bwMode="auto">
          <a:xfrm>
            <a:off x="3900885" y="3284984"/>
            <a:ext cx="3508231" cy="3024336"/>
          </a:xfrm>
          <a:prstGeom prst="hexagon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72272" y="5652537"/>
            <a:ext cx="927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60°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674504" y="3345976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12</a:t>
            </a:r>
            <a:r>
              <a:rPr lang="en-NZ" sz="3200" dirty="0" smtClean="0">
                <a:solidFill>
                  <a:schemeClr val="tx2"/>
                </a:solidFill>
              </a:rPr>
              <a:t>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3428256" y="6309320"/>
            <a:ext cx="32403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735016" y="5577744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12</a:t>
            </a:r>
            <a:r>
              <a:rPr lang="en-NZ" sz="3200" dirty="0" smtClean="0">
                <a:solidFill>
                  <a:schemeClr val="tx2"/>
                </a:solidFill>
              </a:rPr>
              <a:t>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2708920"/>
            <a:ext cx="25186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(</a:t>
            </a:r>
            <a:r>
              <a:rPr lang="en-NZ" sz="3200" dirty="0" err="1" smtClean="0">
                <a:solidFill>
                  <a:schemeClr val="tx2"/>
                </a:solidFill>
              </a:rPr>
              <a:t>n</a:t>
            </a:r>
            <a:r>
              <a:rPr lang="en-NZ" sz="3200" dirty="0" smtClean="0">
                <a:solidFill>
                  <a:schemeClr val="tx2"/>
                </a:solidFill>
              </a:rPr>
              <a:t> - 2) </a:t>
            </a:r>
            <a:r>
              <a:rPr lang="en-NZ" sz="3200" dirty="0" smtClean="0">
                <a:solidFill>
                  <a:schemeClr val="tx2"/>
                </a:solidFill>
                <a:sym typeface="WP MathA"/>
              </a:rPr>
              <a:t> 180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= 4 </a:t>
            </a:r>
            <a:r>
              <a:rPr lang="en-NZ" sz="3200" dirty="0" smtClean="0">
                <a:solidFill>
                  <a:schemeClr val="tx2"/>
                </a:solidFill>
                <a:sym typeface="WP MathA"/>
              </a:rPr>
              <a:t> </a:t>
            </a:r>
            <a:r>
              <a:rPr lang="en-NZ" sz="3200" dirty="0" smtClean="0">
                <a:solidFill>
                  <a:schemeClr val="tx2"/>
                </a:solidFill>
                <a:sym typeface="WP MathA"/>
              </a:rPr>
              <a:t>180</a:t>
            </a:r>
            <a:r>
              <a:rPr lang="en-NZ" sz="3200" dirty="0" smtClean="0">
                <a:solidFill>
                  <a:schemeClr val="tx2"/>
                </a:solidFill>
              </a:rPr>
              <a:t>˚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= 720˚</a:t>
            </a:r>
          </a:p>
          <a:p>
            <a:endParaRPr lang="en-NZ" sz="3200" dirty="0" smtClean="0">
              <a:solidFill>
                <a:schemeClr val="tx2"/>
              </a:solidFill>
            </a:endParaRPr>
          </a:p>
          <a:p>
            <a:r>
              <a:rPr lang="en-NZ" sz="3200" dirty="0" smtClean="0">
                <a:solidFill>
                  <a:schemeClr val="tx2"/>
                </a:solidFill>
              </a:rPr>
              <a:t>= 720˚ ÷ 6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= 120˚</a:t>
            </a:r>
            <a:endParaRPr lang="en-NZ" sz="32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6381328"/>
            <a:ext cx="853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Or from previous example 60</a:t>
            </a:r>
            <a:r>
              <a:rPr lang="en-NZ" sz="3200" dirty="0" smtClean="0">
                <a:solidFill>
                  <a:schemeClr val="tx2"/>
                </a:solidFill>
                <a:sym typeface="WP MathA"/>
              </a:rPr>
              <a:t> + 120 = 180</a:t>
            </a:r>
            <a:endParaRPr lang="en-NZ" sz="3200" dirty="0">
              <a:solidFill>
                <a:schemeClr val="tx2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306960" y="44371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12</a:t>
            </a:r>
            <a:r>
              <a:rPr lang="en-NZ" sz="3200" dirty="0" smtClean="0">
                <a:solidFill>
                  <a:schemeClr val="tx2"/>
                </a:solidFill>
              </a:rPr>
              <a:t>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985656" y="3590260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12</a:t>
            </a:r>
            <a:r>
              <a:rPr lang="en-NZ" sz="3200" dirty="0" smtClean="0">
                <a:solidFill>
                  <a:schemeClr val="tx2"/>
                </a:solidFill>
              </a:rPr>
              <a:t>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6072672" y="4501616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12</a:t>
            </a:r>
            <a:r>
              <a:rPr lang="en-NZ" sz="3200" dirty="0" smtClean="0">
                <a:solidFill>
                  <a:schemeClr val="tx2"/>
                </a:solidFill>
              </a:rPr>
              <a:t>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940152" y="5382476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12</a:t>
            </a:r>
            <a:r>
              <a:rPr lang="en-NZ" sz="3200" dirty="0" smtClean="0">
                <a:solidFill>
                  <a:schemeClr val="tx2"/>
                </a:solidFill>
              </a:rPr>
              <a:t>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8264" y="3140968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Regular hexagon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e 33"/>
          <p:cNvSpPr/>
          <p:nvPr/>
        </p:nvSpPr>
        <p:spPr bwMode="auto">
          <a:xfrm rot="8935688">
            <a:off x="3981419" y="2526799"/>
            <a:ext cx="1180980" cy="1059959"/>
          </a:xfrm>
          <a:prstGeom prst="pie">
            <a:avLst>
              <a:gd name="adj1" fmla="val 15381927"/>
              <a:gd name="adj2" fmla="val 1796800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3" name="Pie 32"/>
          <p:cNvSpPr/>
          <p:nvPr/>
        </p:nvSpPr>
        <p:spPr bwMode="auto">
          <a:xfrm rot="16959033">
            <a:off x="6648360" y="5344834"/>
            <a:ext cx="1180980" cy="1059959"/>
          </a:xfrm>
          <a:prstGeom prst="pie">
            <a:avLst>
              <a:gd name="adj1" fmla="val 15381927"/>
              <a:gd name="adj2" fmla="val 18245049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1" name="Pie 30"/>
          <p:cNvSpPr/>
          <p:nvPr/>
        </p:nvSpPr>
        <p:spPr bwMode="auto">
          <a:xfrm rot="17235655">
            <a:off x="6714713" y="5440127"/>
            <a:ext cx="1003952" cy="835637"/>
          </a:xfrm>
          <a:prstGeom prst="pie">
            <a:avLst>
              <a:gd name="adj1" fmla="val 17927835"/>
              <a:gd name="adj2" fmla="val 4428021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7" name="Rectangle 26"/>
          <p:cNvSpPr/>
          <p:nvPr/>
        </p:nvSpPr>
        <p:spPr bwMode="auto">
          <a:xfrm>
            <a:off x="1331640" y="3068960"/>
            <a:ext cx="3600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331640" y="5517232"/>
            <a:ext cx="3600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988841"/>
            <a:ext cx="5159375" cy="864096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331640" y="3068960"/>
            <a:ext cx="0" cy="2808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31640" y="3068960"/>
            <a:ext cx="3240360" cy="8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331640" y="5877272"/>
            <a:ext cx="7200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572000" y="3068960"/>
            <a:ext cx="2664296" cy="2808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236296" y="4725144"/>
            <a:ext cx="1368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132°</a:t>
            </a:r>
            <a:endParaRPr lang="en-NZ" sz="3200" i="1" dirty="0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3779912" y="3429000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y</a:t>
            </a:r>
            <a:endParaRPr lang="en-NZ" sz="3200" i="1" dirty="0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6300192" y="5301208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148064" y="5877272"/>
            <a:ext cx="1946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x = 48°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32040" y="2924944"/>
            <a:ext cx="1946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y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132°</a:t>
            </a:r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e 24"/>
          <p:cNvSpPr/>
          <p:nvPr/>
        </p:nvSpPr>
        <p:spPr bwMode="auto">
          <a:xfrm rot="7785920">
            <a:off x="3763805" y="5484978"/>
            <a:ext cx="835949" cy="813743"/>
          </a:xfrm>
          <a:prstGeom prst="pie">
            <a:avLst>
              <a:gd name="adj1" fmla="val 13615343"/>
              <a:gd name="adj2" fmla="val 1845281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4" name="Pie 23"/>
          <p:cNvSpPr/>
          <p:nvPr/>
        </p:nvSpPr>
        <p:spPr bwMode="auto">
          <a:xfrm rot="3377499">
            <a:off x="3585260" y="5340538"/>
            <a:ext cx="1180980" cy="1059959"/>
          </a:xfrm>
          <a:prstGeom prst="pie">
            <a:avLst>
              <a:gd name="adj1" fmla="val 11965606"/>
              <a:gd name="adj2" fmla="val 18245049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8" name="Pie 17"/>
          <p:cNvSpPr/>
          <p:nvPr/>
        </p:nvSpPr>
        <p:spPr bwMode="auto">
          <a:xfrm rot="21241566">
            <a:off x="2943874" y="2517471"/>
            <a:ext cx="1003952" cy="835637"/>
          </a:xfrm>
          <a:prstGeom prst="pie">
            <a:avLst>
              <a:gd name="adj1" fmla="val 575571"/>
              <a:gd name="adj2" fmla="val 5142488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7" name="Pie 16"/>
          <p:cNvSpPr/>
          <p:nvPr/>
        </p:nvSpPr>
        <p:spPr bwMode="auto">
          <a:xfrm rot="5798684">
            <a:off x="6860078" y="2727945"/>
            <a:ext cx="1003952" cy="835637"/>
          </a:xfrm>
          <a:prstGeom prst="pie">
            <a:avLst>
              <a:gd name="adj1" fmla="val 575571"/>
              <a:gd name="adj2" fmla="val 5142488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6" name="Pie 15"/>
          <p:cNvSpPr/>
          <p:nvPr/>
        </p:nvSpPr>
        <p:spPr bwMode="auto">
          <a:xfrm rot="17235655">
            <a:off x="5960725" y="5452828"/>
            <a:ext cx="1003952" cy="835637"/>
          </a:xfrm>
          <a:prstGeom prst="pie">
            <a:avLst>
              <a:gd name="adj1" fmla="val 21559142"/>
              <a:gd name="adj2" fmla="val 4428021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988841"/>
            <a:ext cx="5159375" cy="864096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139952" y="5877272"/>
            <a:ext cx="439248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6444208" y="2708920"/>
            <a:ext cx="1080120" cy="31683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3419872" y="2924944"/>
            <a:ext cx="396044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3419872" y="2924944"/>
            <a:ext cx="936104" cy="36724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779912" y="3140968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73°</a:t>
            </a:r>
            <a:endParaRPr lang="en-NZ" sz="3200" i="1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228184" y="3284984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77°</a:t>
            </a:r>
            <a:endParaRPr lang="en-NZ" sz="3200" i="1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948264" y="5157192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75°</a:t>
            </a:r>
            <a:endParaRPr lang="en-NZ" sz="3200" i="1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572000" y="6021288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y</a:t>
            </a:r>
            <a:endParaRPr lang="en-NZ" sz="3200" i="1" dirty="0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572000" y="5157192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508104" y="5292497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105°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337693" y="5301208"/>
            <a:ext cx="1946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x = 105°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y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75°</a:t>
            </a:r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e 24"/>
          <p:cNvSpPr/>
          <p:nvPr/>
        </p:nvSpPr>
        <p:spPr bwMode="auto">
          <a:xfrm rot="1371483">
            <a:off x="466020" y="4533614"/>
            <a:ext cx="835949" cy="813743"/>
          </a:xfrm>
          <a:prstGeom prst="pie">
            <a:avLst>
              <a:gd name="adj1" fmla="val 18483325"/>
              <a:gd name="adj2" fmla="val 485343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4" name="Pie 23"/>
          <p:cNvSpPr/>
          <p:nvPr/>
        </p:nvSpPr>
        <p:spPr bwMode="auto">
          <a:xfrm rot="12502996">
            <a:off x="7121275" y="4684300"/>
            <a:ext cx="835949" cy="813743"/>
          </a:xfrm>
          <a:prstGeom prst="pie">
            <a:avLst>
              <a:gd name="adj1" fmla="val 18623744"/>
              <a:gd name="adj2" fmla="val 20967240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3" name="Pie 22"/>
          <p:cNvSpPr/>
          <p:nvPr/>
        </p:nvSpPr>
        <p:spPr bwMode="auto">
          <a:xfrm rot="9514213">
            <a:off x="2531519" y="3375659"/>
            <a:ext cx="835949" cy="813743"/>
          </a:xfrm>
          <a:prstGeom prst="pie">
            <a:avLst>
              <a:gd name="adj1" fmla="val 13074896"/>
              <a:gd name="adj2" fmla="val 21246638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2" name="Pie 21"/>
          <p:cNvSpPr/>
          <p:nvPr/>
        </p:nvSpPr>
        <p:spPr bwMode="auto">
          <a:xfrm rot="20756127">
            <a:off x="3048771" y="6185587"/>
            <a:ext cx="835949" cy="813743"/>
          </a:xfrm>
          <a:prstGeom prst="pie">
            <a:avLst>
              <a:gd name="adj1" fmla="val 13615343"/>
              <a:gd name="adj2" fmla="val 21246638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988841"/>
            <a:ext cx="5159375" cy="864096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3466731" y="5085184"/>
            <a:ext cx="4104456" cy="15121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2962675" y="3789040"/>
            <a:ext cx="4608512" cy="12961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874443" y="4941168"/>
            <a:ext cx="2592288" cy="16561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874443" y="3789040"/>
            <a:ext cx="2088232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6707091" y="4750544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450507" y="4653136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2x</a:t>
            </a:r>
            <a:endParaRPr lang="en-NZ" sz="3200" i="1" dirty="0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771800" y="4149080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4</a:t>
            </a:r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3203848" y="5661248"/>
            <a:ext cx="627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5x</a:t>
            </a:r>
            <a:endParaRPr lang="en-NZ" sz="3200" i="1" dirty="0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3131840" y="2867452"/>
            <a:ext cx="50050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2x + 4x + x + 5x = 12x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                    12x = 360°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                        x </a:t>
            </a:r>
            <a:r>
              <a:rPr lang="en-NZ" sz="3200" dirty="0">
                <a:solidFill>
                  <a:schemeClr val="tx2"/>
                </a:solidFill>
              </a:rPr>
              <a:t>= </a:t>
            </a:r>
            <a:r>
              <a:rPr lang="en-NZ" sz="3200" dirty="0" smtClean="0">
                <a:solidFill>
                  <a:schemeClr val="tx2"/>
                </a:solidFill>
              </a:rPr>
              <a:t>30°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012160" y="4797152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30°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347864" y="4293096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120°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3851920" y="5445224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150°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2051720" y="4797152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60°</a:t>
            </a:r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e 26"/>
          <p:cNvSpPr/>
          <p:nvPr/>
        </p:nvSpPr>
        <p:spPr bwMode="auto">
          <a:xfrm rot="17235655">
            <a:off x="1806140" y="3723028"/>
            <a:ext cx="1003952" cy="835637"/>
          </a:xfrm>
          <a:prstGeom prst="pie">
            <a:avLst>
              <a:gd name="adj1" fmla="val 2482692"/>
              <a:gd name="adj2" fmla="val 4142890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8" name="Pie 27"/>
          <p:cNvSpPr/>
          <p:nvPr/>
        </p:nvSpPr>
        <p:spPr bwMode="auto">
          <a:xfrm rot="2640713">
            <a:off x="1857008" y="3749176"/>
            <a:ext cx="835949" cy="813743"/>
          </a:xfrm>
          <a:prstGeom prst="pie">
            <a:avLst>
              <a:gd name="adj1" fmla="val 18723013"/>
              <a:gd name="adj2" fmla="val 6348622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9" name="Pie 28"/>
          <p:cNvSpPr/>
          <p:nvPr/>
        </p:nvSpPr>
        <p:spPr bwMode="auto">
          <a:xfrm rot="6286201">
            <a:off x="1721690" y="3747107"/>
            <a:ext cx="1003952" cy="835637"/>
          </a:xfrm>
          <a:prstGeom prst="pie">
            <a:avLst>
              <a:gd name="adj1" fmla="val 2668310"/>
              <a:gd name="adj2" fmla="val 4142890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0" name="Pie 29"/>
          <p:cNvSpPr/>
          <p:nvPr/>
        </p:nvSpPr>
        <p:spPr bwMode="auto">
          <a:xfrm rot="13259875">
            <a:off x="1856085" y="3738921"/>
            <a:ext cx="835949" cy="813743"/>
          </a:xfrm>
          <a:prstGeom prst="pie">
            <a:avLst>
              <a:gd name="adj1" fmla="val 18803986"/>
              <a:gd name="adj2" fmla="val 646284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6" name="Pie 25"/>
          <p:cNvSpPr/>
          <p:nvPr/>
        </p:nvSpPr>
        <p:spPr bwMode="auto">
          <a:xfrm rot="2640713">
            <a:off x="5681942" y="3397646"/>
            <a:ext cx="835949" cy="813743"/>
          </a:xfrm>
          <a:prstGeom prst="pie">
            <a:avLst>
              <a:gd name="adj1" fmla="val 18623744"/>
              <a:gd name="adj2" fmla="val 646284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4" name="Pie 23"/>
          <p:cNvSpPr/>
          <p:nvPr/>
        </p:nvSpPr>
        <p:spPr bwMode="auto">
          <a:xfrm rot="17235655">
            <a:off x="5685394" y="3351895"/>
            <a:ext cx="1003952" cy="835637"/>
          </a:xfrm>
          <a:prstGeom prst="pie">
            <a:avLst>
              <a:gd name="adj1" fmla="val 2482692"/>
              <a:gd name="adj2" fmla="val 4372047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988841"/>
            <a:ext cx="5159375" cy="864096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4443" y="2996952"/>
            <a:ext cx="3409525" cy="1944216"/>
            <a:chOff x="874443" y="2996952"/>
            <a:chExt cx="3409525" cy="1944216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874443" y="2996952"/>
              <a:ext cx="3409525" cy="19442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988744" y="3068960"/>
              <a:ext cx="3185116" cy="1800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4474843" y="2780928"/>
            <a:ext cx="3409525" cy="1944216"/>
            <a:chOff x="874443" y="2996952"/>
            <a:chExt cx="3409525" cy="1944216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874443" y="2996952"/>
              <a:ext cx="3409525" cy="19442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988744" y="3068960"/>
              <a:ext cx="3185116" cy="1800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" name="Straight Connector 13"/>
          <p:cNvCxnSpPr/>
          <p:nvPr/>
        </p:nvCxnSpPr>
        <p:spPr bwMode="auto">
          <a:xfrm flipH="1">
            <a:off x="755576" y="3645024"/>
            <a:ext cx="7128792" cy="648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948264" y="3140968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24°</a:t>
            </a:r>
            <a:endParaRPr lang="en-NZ" sz="3200" i="1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941340" y="3551808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v</a:t>
            </a:r>
            <a:endParaRPr lang="en-NZ" sz="3200" i="1" dirty="0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098724" y="4072880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err="1" smtClean="0"/>
              <a:t>w</a:t>
            </a:r>
            <a:endParaRPr lang="en-NZ" sz="3200" i="1" dirty="0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1691680" y="3284984"/>
            <a:ext cx="504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6380708" y="3933180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z</a:t>
            </a:r>
            <a:endParaRPr lang="en-NZ" sz="3200" i="1" dirty="0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5724128" y="4437112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z = 156°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843808" y="4221088"/>
            <a:ext cx="23042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v = 24°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y = 156°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2411760" y="4365104"/>
            <a:ext cx="504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y</a:t>
            </a:r>
            <a:endParaRPr lang="en-NZ" sz="3200" i="1" dirty="0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5496" y="3140968"/>
            <a:ext cx="2304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x = 156°</a:t>
            </a:r>
          </a:p>
          <a:p>
            <a:r>
              <a:rPr lang="en-NZ" sz="3200" dirty="0" smtClean="0">
                <a:solidFill>
                  <a:schemeClr val="tx2"/>
                </a:solidFill>
              </a:rPr>
              <a:t>v = 24°</a:t>
            </a:r>
          </a:p>
          <a:p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 rot="2675201">
            <a:off x="4470227" y="4547838"/>
            <a:ext cx="191912" cy="1990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Pie 45"/>
          <p:cNvSpPr/>
          <p:nvPr/>
        </p:nvSpPr>
        <p:spPr bwMode="auto">
          <a:xfrm rot="9016205">
            <a:off x="5443144" y="5414728"/>
            <a:ext cx="1003952" cy="835637"/>
          </a:xfrm>
          <a:prstGeom prst="pie">
            <a:avLst>
              <a:gd name="adj1" fmla="val 1603329"/>
              <a:gd name="adj2" fmla="val 437204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5" name="Pie 44"/>
          <p:cNvSpPr/>
          <p:nvPr/>
        </p:nvSpPr>
        <p:spPr bwMode="auto">
          <a:xfrm rot="17235655">
            <a:off x="2707666" y="5474035"/>
            <a:ext cx="1003952" cy="835637"/>
          </a:xfrm>
          <a:prstGeom prst="pie">
            <a:avLst>
              <a:gd name="adj1" fmla="val 1603329"/>
              <a:gd name="adj2" fmla="val 437204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3" name="Rectangle 42"/>
          <p:cNvSpPr/>
          <p:nvPr/>
        </p:nvSpPr>
        <p:spPr bwMode="auto">
          <a:xfrm rot="2675201">
            <a:off x="4474523" y="4259805"/>
            <a:ext cx="191912" cy="1990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Pie 41"/>
          <p:cNvSpPr/>
          <p:nvPr/>
        </p:nvSpPr>
        <p:spPr bwMode="auto">
          <a:xfrm rot="9109635">
            <a:off x="4033982" y="4065214"/>
            <a:ext cx="1003952" cy="835637"/>
          </a:xfrm>
          <a:prstGeom prst="pie">
            <a:avLst>
              <a:gd name="adj1" fmla="val 1603329"/>
              <a:gd name="adj2" fmla="val 437204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1" name="Pie 40"/>
          <p:cNvSpPr/>
          <p:nvPr/>
        </p:nvSpPr>
        <p:spPr bwMode="auto">
          <a:xfrm rot="17235655">
            <a:off x="4109156" y="4061639"/>
            <a:ext cx="1003952" cy="835637"/>
          </a:xfrm>
          <a:prstGeom prst="pie">
            <a:avLst>
              <a:gd name="adj1" fmla="val 1603329"/>
              <a:gd name="adj2" fmla="val 437204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0" name="Pie 39"/>
          <p:cNvSpPr/>
          <p:nvPr/>
        </p:nvSpPr>
        <p:spPr bwMode="auto">
          <a:xfrm rot="12186334">
            <a:off x="5261904" y="2957558"/>
            <a:ext cx="835949" cy="813743"/>
          </a:xfrm>
          <a:prstGeom prst="pie">
            <a:avLst>
              <a:gd name="adj1" fmla="val 20064612"/>
              <a:gd name="adj2" fmla="val 6757296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8" name="Pie 37"/>
          <p:cNvSpPr/>
          <p:nvPr/>
        </p:nvSpPr>
        <p:spPr bwMode="auto">
          <a:xfrm rot="17235655">
            <a:off x="5214455" y="2939690"/>
            <a:ext cx="1003952" cy="835637"/>
          </a:xfrm>
          <a:prstGeom prst="pie">
            <a:avLst>
              <a:gd name="adj1" fmla="val 1603329"/>
              <a:gd name="adj2" fmla="val 4372047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55576" y="1988841"/>
            <a:ext cx="5159375" cy="864096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grpSp>
        <p:nvGrpSpPr>
          <p:cNvPr id="12" name="Group 11"/>
          <p:cNvGrpSpPr/>
          <p:nvPr/>
        </p:nvGrpSpPr>
        <p:grpSpPr>
          <a:xfrm rot="1660653">
            <a:off x="2107011" y="1817631"/>
            <a:ext cx="5578050" cy="3162416"/>
            <a:chOff x="874443" y="2996952"/>
            <a:chExt cx="3409525" cy="1944216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874443" y="2996952"/>
              <a:ext cx="3409525" cy="19442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988744" y="3068960"/>
              <a:ext cx="3185116" cy="1800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Straight Connector 17"/>
          <p:cNvCxnSpPr/>
          <p:nvPr/>
        </p:nvCxnSpPr>
        <p:spPr bwMode="auto">
          <a:xfrm flipH="1">
            <a:off x="2483768" y="2376500"/>
            <a:ext cx="4176464" cy="4248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 rot="1660653">
            <a:off x="2251027" y="2896439"/>
            <a:ext cx="5578050" cy="3162416"/>
            <a:chOff x="874443" y="2996952"/>
            <a:chExt cx="3409525" cy="1944216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>
              <a:off x="874443" y="2996952"/>
              <a:ext cx="3409525" cy="19442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988744" y="3068960"/>
              <a:ext cx="3185116" cy="1800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 rot="1660653">
            <a:off x="2323034" y="4264592"/>
            <a:ext cx="5578050" cy="3162416"/>
            <a:chOff x="874443" y="2996952"/>
            <a:chExt cx="3409525" cy="1944216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874443" y="2996952"/>
              <a:ext cx="3409525" cy="19442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988744" y="3068960"/>
              <a:ext cx="3185116" cy="1800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6" name="Straight Connector 35"/>
          <p:cNvCxnSpPr/>
          <p:nvPr/>
        </p:nvCxnSpPr>
        <p:spPr bwMode="auto">
          <a:xfrm rot="16200000" flipH="1">
            <a:off x="2636168" y="2528900"/>
            <a:ext cx="4176464" cy="4248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156176" y="2780928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4</a:t>
            </a:r>
            <a:r>
              <a:rPr lang="en-NZ" sz="3200" dirty="0" smtClean="0"/>
              <a:t>4°</a:t>
            </a:r>
            <a:endParaRPr lang="en-NZ" sz="3200" i="1" dirty="0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5364088" y="2420888"/>
            <a:ext cx="4785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v</a:t>
            </a:r>
            <a:endParaRPr lang="en-NZ" sz="3200" i="1" dirty="0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563938" y="3924345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err="1" smtClean="0"/>
              <a:t>w</a:t>
            </a:r>
            <a:endParaRPr lang="en-NZ" sz="3200" i="1" dirty="0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5148064" y="3861048"/>
            <a:ext cx="504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5148114" y="5292497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z</a:t>
            </a:r>
            <a:endParaRPr lang="en-NZ" sz="3200" i="1" dirty="0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3707904" y="5292497"/>
            <a:ext cx="504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y</a:t>
            </a:r>
            <a:endParaRPr lang="en-NZ" sz="3200" i="1" dirty="0"/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5940152" y="5157192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z = 46°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5580112" y="3717032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x = 44°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3707904" y="2708920"/>
            <a:ext cx="23042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v = 136°</a:t>
            </a:r>
          </a:p>
          <a:p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2051720" y="3933056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err="1" smtClean="0">
                <a:solidFill>
                  <a:schemeClr val="tx2"/>
                </a:solidFill>
              </a:rPr>
              <a:t>w</a:t>
            </a:r>
            <a:r>
              <a:rPr lang="en-NZ" sz="3200" dirty="0" smtClean="0">
                <a:solidFill>
                  <a:schemeClr val="tx2"/>
                </a:solidFill>
              </a:rPr>
              <a:t> = 46°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1907704" y="5301208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y = 44°</a:t>
            </a:r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e 47"/>
          <p:cNvSpPr/>
          <p:nvPr/>
        </p:nvSpPr>
        <p:spPr bwMode="auto">
          <a:xfrm rot="328069">
            <a:off x="6549281" y="5512423"/>
            <a:ext cx="672496" cy="526220"/>
          </a:xfrm>
          <a:prstGeom prst="pie">
            <a:avLst>
              <a:gd name="adj1" fmla="val 1622888"/>
              <a:gd name="adj2" fmla="val 5140561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7" name="Pie 46"/>
          <p:cNvSpPr/>
          <p:nvPr/>
        </p:nvSpPr>
        <p:spPr bwMode="auto">
          <a:xfrm rot="4035190">
            <a:off x="6362420" y="4186333"/>
            <a:ext cx="1003952" cy="835637"/>
          </a:xfrm>
          <a:prstGeom prst="pie">
            <a:avLst>
              <a:gd name="adj1" fmla="val 1394118"/>
              <a:gd name="adj2" fmla="val 5539470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6" name="Pie 45"/>
          <p:cNvSpPr/>
          <p:nvPr/>
        </p:nvSpPr>
        <p:spPr bwMode="auto">
          <a:xfrm>
            <a:off x="3676373" y="3599207"/>
            <a:ext cx="1003952" cy="835637"/>
          </a:xfrm>
          <a:prstGeom prst="pie">
            <a:avLst>
              <a:gd name="adj1" fmla="val 1952439"/>
              <a:gd name="adj2" fmla="val 543006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5" name="Pie 44"/>
          <p:cNvSpPr/>
          <p:nvPr/>
        </p:nvSpPr>
        <p:spPr bwMode="auto">
          <a:xfrm rot="11315202">
            <a:off x="6528285" y="4329593"/>
            <a:ext cx="672496" cy="526220"/>
          </a:xfrm>
          <a:prstGeom prst="pie">
            <a:avLst>
              <a:gd name="adj1" fmla="val 19850049"/>
              <a:gd name="adj2" fmla="val 486224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4" name="Pie 43"/>
          <p:cNvSpPr/>
          <p:nvPr/>
        </p:nvSpPr>
        <p:spPr bwMode="auto">
          <a:xfrm rot="11315202">
            <a:off x="3815427" y="5225875"/>
            <a:ext cx="672496" cy="526220"/>
          </a:xfrm>
          <a:prstGeom prst="pie">
            <a:avLst>
              <a:gd name="adj1" fmla="val 19850049"/>
              <a:gd name="adj2" fmla="val 486224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3" name="Pie 42"/>
          <p:cNvSpPr/>
          <p:nvPr/>
        </p:nvSpPr>
        <p:spPr bwMode="auto">
          <a:xfrm rot="8399688">
            <a:off x="6366613" y="5335508"/>
            <a:ext cx="1003952" cy="835637"/>
          </a:xfrm>
          <a:prstGeom prst="pie">
            <a:avLst>
              <a:gd name="adj1" fmla="val 18498346"/>
              <a:gd name="adj2" fmla="val 437204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6" name="Pie 5"/>
          <p:cNvSpPr/>
          <p:nvPr/>
        </p:nvSpPr>
        <p:spPr bwMode="auto">
          <a:xfrm rot="8399688">
            <a:off x="3655708" y="3581916"/>
            <a:ext cx="1003952" cy="835637"/>
          </a:xfrm>
          <a:prstGeom prst="pie">
            <a:avLst>
              <a:gd name="adj1" fmla="val 18498346"/>
              <a:gd name="adj2" fmla="val 4372047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55576" y="1988841"/>
            <a:ext cx="5159375" cy="864096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841560" y="2539575"/>
            <a:ext cx="2066741" cy="3802152"/>
            <a:chOff x="5841560" y="2539575"/>
            <a:chExt cx="2066741" cy="3802152"/>
          </a:xfrm>
        </p:grpSpPr>
        <p:cxnSp>
          <p:nvCxnSpPr>
            <p:cNvPr id="15" name="Straight Connector 14"/>
            <p:cNvCxnSpPr/>
            <p:nvPr/>
          </p:nvCxnSpPr>
          <p:spPr bwMode="auto">
            <a:xfrm rot="7113738" flipH="1">
              <a:off x="4973855" y="3407280"/>
              <a:ext cx="3802152" cy="20667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rot="7113738" flipH="1">
              <a:off x="5097863" y="3483826"/>
              <a:ext cx="3551901" cy="19136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" name="Straight Connector 16"/>
          <p:cNvCxnSpPr/>
          <p:nvPr/>
        </p:nvCxnSpPr>
        <p:spPr bwMode="auto">
          <a:xfrm flipH="1" flipV="1">
            <a:off x="2411760" y="2852936"/>
            <a:ext cx="5760640" cy="37444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3131840" y="2691975"/>
            <a:ext cx="2066741" cy="3802152"/>
            <a:chOff x="5841560" y="2539575"/>
            <a:chExt cx="2066741" cy="3802152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7113738" flipH="1">
              <a:off x="4973855" y="3407280"/>
              <a:ext cx="3802152" cy="20667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rot="7113738" flipH="1">
              <a:off x="5097863" y="3483826"/>
              <a:ext cx="3551901" cy="19136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0" name="Straight Connector 39"/>
          <p:cNvCxnSpPr/>
          <p:nvPr/>
        </p:nvCxnSpPr>
        <p:spPr bwMode="auto">
          <a:xfrm flipH="1">
            <a:off x="1691680" y="4221088"/>
            <a:ext cx="6336704" cy="20882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211960" y="4356393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55°</a:t>
            </a:r>
            <a:endParaRPr lang="en-NZ" sz="3200" i="1" dirty="0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6084218" y="4725144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72°</a:t>
            </a:r>
            <a:endParaRPr lang="en-NZ" sz="3200" i="1" dirty="0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6300192" y="3933056"/>
            <a:ext cx="4785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v</a:t>
            </a:r>
            <a:endParaRPr lang="en-NZ" sz="3200" i="1" dirty="0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3203848" y="3852337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err="1" smtClean="0"/>
              <a:t>w</a:t>
            </a:r>
            <a:endParaRPr lang="en-NZ" sz="3200" i="1" dirty="0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3491880" y="4932457"/>
            <a:ext cx="504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6948314" y="5868561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z</a:t>
            </a:r>
            <a:endParaRPr lang="en-NZ" sz="3200" i="1" dirty="0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5940152" y="5589240"/>
            <a:ext cx="504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y</a:t>
            </a:r>
            <a:endParaRPr lang="en-NZ" sz="3200" i="1" dirty="0"/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7308304" y="5517232"/>
            <a:ext cx="1835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z = 55°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1835696" y="5013176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x = 108°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6839744" y="3645024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v = 108°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1763688" y="3501008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err="1" smtClean="0">
                <a:solidFill>
                  <a:schemeClr val="tx2"/>
                </a:solidFill>
              </a:rPr>
              <a:t>w</a:t>
            </a:r>
            <a:r>
              <a:rPr lang="en-NZ" sz="3200" dirty="0" smtClean="0">
                <a:solidFill>
                  <a:schemeClr val="tx2"/>
                </a:solidFill>
              </a:rPr>
              <a:t> = 125°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4788024" y="6093296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y = 125°</a:t>
            </a:r>
            <a:endParaRPr lang="en-NZ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e 18"/>
          <p:cNvSpPr/>
          <p:nvPr/>
        </p:nvSpPr>
        <p:spPr bwMode="auto">
          <a:xfrm rot="10800000">
            <a:off x="2911475" y="4344988"/>
            <a:ext cx="914400" cy="914400"/>
          </a:xfrm>
          <a:prstGeom prst="pie">
            <a:avLst>
              <a:gd name="adj1" fmla="val 17940898"/>
              <a:gd name="adj2" fmla="val 2811133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Rule 2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017713"/>
            <a:ext cx="8199438" cy="1050925"/>
          </a:xfrm>
        </p:spPr>
        <p:txBody>
          <a:bodyPr/>
          <a:lstStyle/>
          <a:p>
            <a:pPr eaLnBrk="1" hangingPunct="1"/>
            <a:r>
              <a:rPr lang="en-NZ" smtClean="0"/>
              <a:t>Angles at a point add up to ………</a:t>
            </a:r>
          </a:p>
          <a:p>
            <a:pPr eaLnBrk="1" hangingPunct="1"/>
            <a:endParaRPr lang="en-NZ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27763" y="1901825"/>
            <a:ext cx="1633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360°</a:t>
            </a:r>
            <a:endParaRPr lang="en-NZ" sz="3200" i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7450" y="5949950"/>
            <a:ext cx="5903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360° - (75°  + 50°  + 55°  + 75°) = 105°</a:t>
            </a:r>
            <a:endParaRPr lang="en-NZ" sz="2400" i="1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68538" y="3573463"/>
            <a:ext cx="1871662" cy="2087562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71775" y="3573463"/>
            <a:ext cx="1368425" cy="2232025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3" name="Straight Arrow Connector 14"/>
          <p:cNvCxnSpPr>
            <a:cxnSpLocks noChangeShapeType="1"/>
          </p:cNvCxnSpPr>
          <p:nvPr/>
        </p:nvCxnSpPr>
        <p:spPr bwMode="auto">
          <a:xfrm flipV="1">
            <a:off x="3348038" y="4432300"/>
            <a:ext cx="2411412" cy="369888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3074988" y="4013200"/>
            <a:ext cx="665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75°</a:t>
            </a:r>
            <a:endParaRPr lang="en-NZ" sz="2400" i="1"/>
          </a:p>
        </p:txBody>
      </p:sp>
      <p:sp>
        <p:nvSpPr>
          <p:cNvPr id="21515" name="Rectangle 20"/>
          <p:cNvSpPr>
            <a:spLocks noChangeArrowheads="1"/>
          </p:cNvSpPr>
          <p:nvPr/>
        </p:nvSpPr>
        <p:spPr bwMode="auto">
          <a:xfrm>
            <a:off x="3825875" y="4251325"/>
            <a:ext cx="66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50°</a:t>
            </a:r>
            <a:endParaRPr lang="en-NZ" sz="2400" i="1"/>
          </a:p>
        </p:txBody>
      </p:sp>
      <p:sp>
        <p:nvSpPr>
          <p:cNvPr id="21516" name="Rectangle 21"/>
          <p:cNvSpPr>
            <a:spLocks noChangeArrowheads="1"/>
          </p:cNvSpPr>
          <p:nvPr/>
        </p:nvSpPr>
        <p:spPr bwMode="auto">
          <a:xfrm>
            <a:off x="3867150" y="4889500"/>
            <a:ext cx="665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55°</a:t>
            </a:r>
            <a:endParaRPr lang="en-NZ" sz="2400" i="1"/>
          </a:p>
        </p:txBody>
      </p:sp>
      <p:sp>
        <p:nvSpPr>
          <p:cNvPr id="21517" name="Rectangle 22"/>
          <p:cNvSpPr>
            <a:spLocks noChangeArrowheads="1"/>
          </p:cNvSpPr>
          <p:nvPr/>
        </p:nvSpPr>
        <p:spPr bwMode="auto">
          <a:xfrm>
            <a:off x="3182938" y="5259388"/>
            <a:ext cx="665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75°</a:t>
            </a:r>
            <a:endParaRPr lang="en-NZ" sz="2400" i="1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22488" y="4689475"/>
            <a:ext cx="83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105°</a:t>
            </a:r>
            <a:endParaRPr lang="en-NZ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e 42"/>
          <p:cNvSpPr/>
          <p:nvPr/>
        </p:nvSpPr>
        <p:spPr bwMode="auto">
          <a:xfrm rot="18256867">
            <a:off x="6701750" y="2792436"/>
            <a:ext cx="1003952" cy="835637"/>
          </a:xfrm>
          <a:prstGeom prst="pie">
            <a:avLst>
              <a:gd name="adj1" fmla="val 3238876"/>
              <a:gd name="adj2" fmla="val 12141399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2" name="Pie 41"/>
          <p:cNvSpPr/>
          <p:nvPr/>
        </p:nvSpPr>
        <p:spPr bwMode="auto">
          <a:xfrm rot="16200000">
            <a:off x="4393611" y="4305246"/>
            <a:ext cx="1003952" cy="835637"/>
          </a:xfrm>
          <a:prstGeom prst="pie">
            <a:avLst>
              <a:gd name="adj1" fmla="val 3313194"/>
              <a:gd name="adj2" fmla="val 5313168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40" name="Pie 39"/>
          <p:cNvSpPr/>
          <p:nvPr/>
        </p:nvSpPr>
        <p:spPr bwMode="auto">
          <a:xfrm rot="16200000">
            <a:off x="1568593" y="4403519"/>
            <a:ext cx="1003952" cy="835637"/>
          </a:xfrm>
          <a:prstGeom prst="pie">
            <a:avLst>
              <a:gd name="adj1" fmla="val 3313194"/>
              <a:gd name="adj2" fmla="val 5313168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39" name="Pie 38"/>
          <p:cNvSpPr/>
          <p:nvPr/>
        </p:nvSpPr>
        <p:spPr bwMode="auto">
          <a:xfrm rot="5400000">
            <a:off x="3858705" y="2883108"/>
            <a:ext cx="1003952" cy="835637"/>
          </a:xfrm>
          <a:prstGeom prst="pie">
            <a:avLst>
              <a:gd name="adj1" fmla="val 3313194"/>
              <a:gd name="adj2" fmla="val 5215767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55576" y="1988841"/>
            <a:ext cx="5159375" cy="864096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grpSp>
        <p:nvGrpSpPr>
          <p:cNvPr id="24" name="Group 23"/>
          <p:cNvGrpSpPr/>
          <p:nvPr/>
        </p:nvGrpSpPr>
        <p:grpSpPr>
          <a:xfrm rot="1660653">
            <a:off x="1255347" y="2865050"/>
            <a:ext cx="6561297" cy="3768208"/>
            <a:chOff x="874443" y="2996952"/>
            <a:chExt cx="3409525" cy="1944216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874443" y="2996952"/>
              <a:ext cx="3409525" cy="19442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988744" y="3068960"/>
              <a:ext cx="3185116" cy="1800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 rot="1660653">
            <a:off x="1407747" y="1400224"/>
            <a:ext cx="6561297" cy="3768208"/>
            <a:chOff x="874443" y="2996952"/>
            <a:chExt cx="3409525" cy="1944216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874443" y="2996952"/>
              <a:ext cx="3409525" cy="19442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988744" y="3068960"/>
              <a:ext cx="3185116" cy="1800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 rot="16200000">
            <a:off x="3520110" y="3112739"/>
            <a:ext cx="4200397" cy="2240632"/>
            <a:chOff x="5841560" y="2539575"/>
            <a:chExt cx="2066741" cy="3802152"/>
          </a:xfrm>
        </p:grpSpPr>
        <p:cxnSp>
          <p:nvCxnSpPr>
            <p:cNvPr id="31" name="Straight Connector 30"/>
            <p:cNvCxnSpPr/>
            <p:nvPr/>
          </p:nvCxnSpPr>
          <p:spPr bwMode="auto">
            <a:xfrm rot="7113738" flipH="1">
              <a:off x="4973855" y="3407280"/>
              <a:ext cx="3802152" cy="20667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rot="7113738" flipH="1">
              <a:off x="5097863" y="3483826"/>
              <a:ext cx="3551901" cy="19136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 rot="16200000">
            <a:off x="1063453" y="2968723"/>
            <a:ext cx="4200397" cy="2240632"/>
            <a:chOff x="5841560" y="2539575"/>
            <a:chExt cx="2066741" cy="3802152"/>
          </a:xfrm>
        </p:grpSpPr>
        <p:cxnSp>
          <p:nvCxnSpPr>
            <p:cNvPr id="37" name="Straight Connector 36"/>
            <p:cNvCxnSpPr/>
            <p:nvPr/>
          </p:nvCxnSpPr>
          <p:spPr bwMode="auto">
            <a:xfrm rot="7113738" flipH="1">
              <a:off x="4973855" y="3407280"/>
              <a:ext cx="3802152" cy="20667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rot="7113738" flipH="1">
              <a:off x="5097863" y="3483826"/>
              <a:ext cx="3551901" cy="19136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3131840" y="3263776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 smtClean="0"/>
              <a:t>27°</a:t>
            </a:r>
            <a:endParaRPr lang="en-NZ" sz="3200" i="1" dirty="0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6660232" y="3708321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z = 153°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2195736" y="4869160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x = 27°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5292080" y="4869160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y = 27°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2699792" y="4221088"/>
            <a:ext cx="4785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x</a:t>
            </a:r>
            <a:endParaRPr lang="en-NZ" sz="3200" i="1" dirty="0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546204" y="4115296"/>
            <a:ext cx="4785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y</a:t>
            </a:r>
            <a:endParaRPr lang="en-NZ" sz="3200" i="1" dirty="0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7621860" y="3212976"/>
            <a:ext cx="4785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z</a:t>
            </a:r>
            <a:endParaRPr lang="en-NZ" sz="3200" i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2051720" y="3284984"/>
            <a:ext cx="2304256" cy="1537568"/>
            <a:chOff x="2051720" y="3284984"/>
            <a:chExt cx="2304256" cy="1537568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2483768" y="3284984"/>
              <a:ext cx="1872208" cy="720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2051720" y="4750544"/>
              <a:ext cx="1872208" cy="720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2051720" y="3284984"/>
              <a:ext cx="2304256" cy="151216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971600" y="5805264"/>
            <a:ext cx="6552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Alternate (Z) angles are equal.</a:t>
            </a:r>
            <a:endParaRPr lang="en-NZ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 rot="1660653">
            <a:off x="1255347" y="2865050"/>
            <a:ext cx="6561297" cy="3768208"/>
            <a:chOff x="874443" y="2996952"/>
            <a:chExt cx="3409525" cy="194421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874443" y="2996952"/>
              <a:ext cx="3409525" cy="19442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988744" y="3068960"/>
              <a:ext cx="3185116" cy="1800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Pie 3"/>
          <p:cNvSpPr/>
          <p:nvPr/>
        </p:nvSpPr>
        <p:spPr bwMode="auto">
          <a:xfrm rot="18256867">
            <a:off x="6701750" y="2792436"/>
            <a:ext cx="1003952" cy="835637"/>
          </a:xfrm>
          <a:prstGeom prst="pie">
            <a:avLst>
              <a:gd name="adj1" fmla="val 3238876"/>
              <a:gd name="adj2" fmla="val 12141399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5" name="Pie 4"/>
          <p:cNvSpPr/>
          <p:nvPr/>
        </p:nvSpPr>
        <p:spPr bwMode="auto">
          <a:xfrm rot="16200000">
            <a:off x="4393611" y="4305246"/>
            <a:ext cx="1003952" cy="835637"/>
          </a:xfrm>
          <a:prstGeom prst="pie">
            <a:avLst>
              <a:gd name="adj1" fmla="val 3313194"/>
              <a:gd name="adj2" fmla="val 5313168"/>
            </a:avLst>
          </a:prstGeom>
          <a:solidFill>
            <a:srgbClr val="FF000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0938" y="692150"/>
            <a:ext cx="4645025" cy="984250"/>
          </a:xfrm>
        </p:spPr>
        <p:txBody>
          <a:bodyPr/>
          <a:lstStyle/>
          <a:p>
            <a:r>
              <a:rPr lang="en-NZ" dirty="0" smtClean="0"/>
              <a:t>Angle Geometry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5576" y="1988841"/>
            <a:ext cx="5159375" cy="864096"/>
          </a:xfrm>
        </p:spPr>
        <p:txBody>
          <a:bodyPr/>
          <a:lstStyle/>
          <a:p>
            <a:r>
              <a:rPr lang="en-NZ" dirty="0" smtClean="0"/>
              <a:t>Find the missing angles.</a:t>
            </a:r>
          </a:p>
        </p:txBody>
      </p:sp>
      <p:grpSp>
        <p:nvGrpSpPr>
          <p:cNvPr id="10" name="Group 9"/>
          <p:cNvGrpSpPr/>
          <p:nvPr/>
        </p:nvGrpSpPr>
        <p:grpSpPr>
          <a:xfrm rot="1660653">
            <a:off x="1407747" y="1400224"/>
            <a:ext cx="6561297" cy="3768208"/>
            <a:chOff x="874443" y="2996952"/>
            <a:chExt cx="3409525" cy="1944216"/>
          </a:xfrm>
        </p:grpSpPr>
        <p:cxnSp>
          <p:nvCxnSpPr>
            <p:cNvPr id="11" name="Straight Connector 10"/>
            <p:cNvCxnSpPr/>
            <p:nvPr/>
          </p:nvCxnSpPr>
          <p:spPr bwMode="auto">
            <a:xfrm flipH="1">
              <a:off x="874443" y="2996952"/>
              <a:ext cx="3409525" cy="19442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988744" y="3068960"/>
              <a:ext cx="3185116" cy="1800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 rot="16200000">
            <a:off x="3520110" y="3112739"/>
            <a:ext cx="4200397" cy="2240632"/>
            <a:chOff x="5841560" y="2539575"/>
            <a:chExt cx="2066741" cy="3802152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7113738" flipH="1">
              <a:off x="4973855" y="3407280"/>
              <a:ext cx="3802152" cy="20667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rot="7113738" flipH="1">
              <a:off x="5097863" y="3483826"/>
              <a:ext cx="3551901" cy="19136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 rot="16200000">
            <a:off x="1063453" y="2968723"/>
            <a:ext cx="4200397" cy="2240632"/>
            <a:chOff x="5841560" y="2539575"/>
            <a:chExt cx="2066741" cy="3802152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7113738" flipH="1">
              <a:off x="4973855" y="3407280"/>
              <a:ext cx="3802152" cy="20667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rot="7113738" flipH="1">
              <a:off x="5097863" y="3483826"/>
              <a:ext cx="3551901" cy="19136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660232" y="3708321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z = 153°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92080" y="4869160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y = 27°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546204" y="4115296"/>
            <a:ext cx="4785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y</a:t>
            </a:r>
            <a:endParaRPr lang="en-NZ" sz="3200" i="1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621860" y="3212976"/>
            <a:ext cx="4785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z</a:t>
            </a:r>
            <a:endParaRPr lang="en-NZ" sz="3200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860032" y="3140968"/>
            <a:ext cx="4176464" cy="1584176"/>
            <a:chOff x="4860032" y="3140968"/>
            <a:chExt cx="4176464" cy="1584176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7164288" y="3140968"/>
              <a:ext cx="1872208" cy="720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932040" y="4644628"/>
              <a:ext cx="1872208" cy="720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4860032" y="3212976"/>
              <a:ext cx="2304256" cy="151216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971600" y="5805264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 smtClean="0"/>
              <a:t>Co-interior (U) angles are supplementary.</a:t>
            </a:r>
            <a:endParaRPr lang="en-NZ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267744" y="2996952"/>
            <a:ext cx="3744416" cy="374441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Arc 19"/>
          <p:cNvSpPr/>
          <p:nvPr/>
        </p:nvSpPr>
        <p:spPr bwMode="auto">
          <a:xfrm rot="8148109">
            <a:off x="3681195" y="4410404"/>
            <a:ext cx="914400" cy="914400"/>
          </a:xfrm>
          <a:prstGeom prst="arc">
            <a:avLst>
              <a:gd name="adj1" fmla="val 14271568"/>
              <a:gd name="adj2" fmla="val 3292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Arc 18"/>
          <p:cNvSpPr/>
          <p:nvPr/>
        </p:nvSpPr>
        <p:spPr bwMode="auto">
          <a:xfrm rot="9402037">
            <a:off x="3693153" y="2549591"/>
            <a:ext cx="914400" cy="914400"/>
          </a:xfrm>
          <a:prstGeom prst="arc">
            <a:avLst>
              <a:gd name="adj1" fmla="val 15402445"/>
              <a:gd name="adj2" fmla="val 191297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 bwMode="auto">
          <a:xfrm>
            <a:off x="4139952" y="2996952"/>
            <a:ext cx="1800200" cy="2304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/>
          <p:nvPr/>
        </p:nvSpPr>
        <p:spPr bwMode="auto">
          <a:xfrm flipV="1">
            <a:off x="4117092" y="4846300"/>
            <a:ext cx="45720" cy="457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Straight Connector 8"/>
          <p:cNvCxnSpPr>
            <a:endCxn id="7" idx="3"/>
          </p:cNvCxnSpPr>
          <p:nvPr/>
        </p:nvCxnSpPr>
        <p:spPr bwMode="auto">
          <a:xfrm flipH="1" flipV="1">
            <a:off x="4123788" y="4852996"/>
            <a:ext cx="1816364" cy="4482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2698142" y="2996952"/>
            <a:ext cx="1440160" cy="30243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698142" y="4846300"/>
            <a:ext cx="1440160" cy="11749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An “Excellence” Question</a:t>
            </a:r>
            <a:endParaRPr lang="en-NZ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en-NZ" dirty="0" smtClean="0"/>
              <a:t>Prove that angle A is 2 </a:t>
            </a:r>
            <a:r>
              <a:rPr lang="en-NZ" dirty="0" smtClean="0">
                <a:sym typeface="WP MathA"/>
              </a:rPr>
              <a:t></a:t>
            </a:r>
            <a:r>
              <a:rPr lang="en-NZ" dirty="0" smtClean="0"/>
              <a:t> angle B.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527979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A</a:t>
            </a:r>
            <a:endParaRPr lang="en-NZ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5936" y="3479597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B</a:t>
            </a:r>
            <a:endParaRPr lang="en-NZ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724128" y="256490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chemeClr val="tx2"/>
                </a:solidFill>
              </a:rPr>
              <a:t>Can you add a radius to make an isosceles triangle?</a:t>
            </a:r>
            <a:endParaRPr lang="en-NZ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 “Excellence Question”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Draw in an extra radius</a:t>
            </a:r>
            <a:endParaRPr lang="en-NZ" dirty="0"/>
          </a:p>
        </p:txBody>
      </p:sp>
      <p:sp>
        <p:nvSpPr>
          <p:cNvPr id="4" name="Oval 3"/>
          <p:cNvSpPr/>
          <p:nvPr/>
        </p:nvSpPr>
        <p:spPr bwMode="auto">
          <a:xfrm>
            <a:off x="2267744" y="2996952"/>
            <a:ext cx="3744416" cy="374441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Straight Connector 6"/>
          <p:cNvCxnSpPr>
            <a:stCxn id="4" idx="0"/>
          </p:cNvCxnSpPr>
          <p:nvPr/>
        </p:nvCxnSpPr>
        <p:spPr bwMode="auto">
          <a:xfrm flipH="1">
            <a:off x="2699792" y="2996952"/>
            <a:ext cx="1440160" cy="30243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>
            <a:stCxn id="4" idx="0"/>
          </p:cNvCxnSpPr>
          <p:nvPr/>
        </p:nvCxnSpPr>
        <p:spPr bwMode="auto">
          <a:xfrm>
            <a:off x="4139952" y="2996952"/>
            <a:ext cx="1800200" cy="2304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8"/>
          <p:cNvSpPr/>
          <p:nvPr/>
        </p:nvSpPr>
        <p:spPr bwMode="auto">
          <a:xfrm flipV="1">
            <a:off x="4117092" y="4846300"/>
            <a:ext cx="45720" cy="457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 bwMode="auto">
          <a:xfrm flipV="1">
            <a:off x="2699792" y="4869160"/>
            <a:ext cx="1417300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endCxn id="9" idx="1"/>
          </p:cNvCxnSpPr>
          <p:nvPr/>
        </p:nvCxnSpPr>
        <p:spPr bwMode="auto">
          <a:xfrm flipH="1" flipV="1">
            <a:off x="4123788" y="4885324"/>
            <a:ext cx="1816364" cy="4158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779912" y="334828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err="1" smtClean="0"/>
              <a:t>c</a:t>
            </a:r>
            <a:endParaRPr lang="en-NZ" sz="3200" dirty="0"/>
          </a:p>
        </p:txBody>
      </p:sp>
      <p:cxnSp>
        <p:nvCxnSpPr>
          <p:cNvPr id="14" name="Straight Connector 13"/>
          <p:cNvCxnSpPr>
            <a:stCxn id="4" idx="0"/>
            <a:endCxn id="9" idx="1"/>
          </p:cNvCxnSpPr>
          <p:nvPr/>
        </p:nvCxnSpPr>
        <p:spPr bwMode="auto">
          <a:xfrm flipH="1">
            <a:off x="4123788" y="2996952"/>
            <a:ext cx="16164" cy="18883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915816" y="514848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err="1" smtClean="0"/>
              <a:t>c</a:t>
            </a:r>
            <a:endParaRPr lang="en-NZ" sz="32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4139952" y="3284984"/>
            <a:ext cx="2736304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7020272" y="3068960"/>
            <a:ext cx="173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Radius 1</a:t>
            </a:r>
            <a:endParaRPr lang="en-NZ" sz="32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3635896" y="5301208"/>
            <a:ext cx="2088232" cy="1152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5940152" y="6093296"/>
            <a:ext cx="173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Radius 2</a:t>
            </a:r>
            <a:endParaRPr lang="en-NZ" sz="32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619672" y="3789040"/>
            <a:ext cx="2232248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51520" y="3284984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An isosceles triangle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/>
      <p:bldP spid="27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2267744" y="2996952"/>
            <a:ext cx="3744416" cy="374441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 rot="8489772">
            <a:off x="3677107" y="4406314"/>
            <a:ext cx="914400" cy="914400"/>
          </a:xfrm>
          <a:prstGeom prst="arc">
            <a:avLst>
              <a:gd name="adj1" fmla="val 18390570"/>
              <a:gd name="adj2" fmla="val 215699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An “Excellence Question”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en-NZ" dirty="0" smtClean="0"/>
              <a:t>Exterior angles = sum of interior opposite angles (Rule 7)</a:t>
            </a:r>
            <a:endParaRPr lang="en-NZ" dirty="0"/>
          </a:p>
        </p:txBody>
      </p:sp>
      <p:cxnSp>
        <p:nvCxnSpPr>
          <p:cNvPr id="7" name="Straight Connector 6"/>
          <p:cNvCxnSpPr>
            <a:stCxn id="6" idx="0"/>
          </p:cNvCxnSpPr>
          <p:nvPr/>
        </p:nvCxnSpPr>
        <p:spPr bwMode="auto">
          <a:xfrm flipH="1">
            <a:off x="2699792" y="2996952"/>
            <a:ext cx="1440160" cy="30243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>
            <a:stCxn id="6" idx="0"/>
          </p:cNvCxnSpPr>
          <p:nvPr/>
        </p:nvCxnSpPr>
        <p:spPr bwMode="auto">
          <a:xfrm>
            <a:off x="4139952" y="2996952"/>
            <a:ext cx="1800200" cy="2304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8"/>
          <p:cNvSpPr/>
          <p:nvPr/>
        </p:nvSpPr>
        <p:spPr bwMode="auto">
          <a:xfrm flipV="1">
            <a:off x="4117092" y="4846300"/>
            <a:ext cx="45720" cy="457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 bwMode="auto">
          <a:xfrm flipV="1">
            <a:off x="2699792" y="4869160"/>
            <a:ext cx="1417300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endCxn id="9" idx="1"/>
          </p:cNvCxnSpPr>
          <p:nvPr/>
        </p:nvCxnSpPr>
        <p:spPr bwMode="auto">
          <a:xfrm flipH="1" flipV="1">
            <a:off x="4123788" y="4885324"/>
            <a:ext cx="1816364" cy="4158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779912" y="334828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err="1" smtClean="0"/>
              <a:t>c</a:t>
            </a:r>
            <a:endParaRPr lang="en-NZ" sz="3200" dirty="0"/>
          </a:p>
        </p:txBody>
      </p:sp>
      <p:cxnSp>
        <p:nvCxnSpPr>
          <p:cNvPr id="13" name="Straight Connector 12"/>
          <p:cNvCxnSpPr>
            <a:stCxn id="6" idx="0"/>
          </p:cNvCxnSpPr>
          <p:nvPr/>
        </p:nvCxnSpPr>
        <p:spPr bwMode="auto">
          <a:xfrm>
            <a:off x="4139952" y="2996952"/>
            <a:ext cx="0" cy="2880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915816" y="514848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err="1" smtClean="0"/>
              <a:t>c</a:t>
            </a:r>
            <a:endParaRPr lang="en-NZ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5805264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2c</a:t>
            </a:r>
            <a:endParaRPr lang="en-NZ" sz="32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419872" y="5373216"/>
            <a:ext cx="504056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267744" y="2996952"/>
            <a:ext cx="3744416" cy="374441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Arc 18"/>
          <p:cNvSpPr/>
          <p:nvPr/>
        </p:nvSpPr>
        <p:spPr bwMode="auto">
          <a:xfrm rot="3892057">
            <a:off x="3714783" y="4443990"/>
            <a:ext cx="914400" cy="914400"/>
          </a:xfrm>
          <a:prstGeom prst="arc">
            <a:avLst>
              <a:gd name="adj1" fmla="val 18390570"/>
              <a:gd name="adj2" fmla="val 17245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Arc 4"/>
          <p:cNvSpPr/>
          <p:nvPr/>
        </p:nvSpPr>
        <p:spPr bwMode="auto">
          <a:xfrm rot="8489772">
            <a:off x="3677107" y="4406314"/>
            <a:ext cx="914400" cy="914400"/>
          </a:xfrm>
          <a:prstGeom prst="arc">
            <a:avLst>
              <a:gd name="adj1" fmla="val 18390570"/>
              <a:gd name="adj2" fmla="val 215699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An “Excellence Question”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en-NZ" dirty="0" smtClean="0"/>
              <a:t>Have you solved the question?</a:t>
            </a:r>
            <a:endParaRPr lang="en-NZ" dirty="0"/>
          </a:p>
        </p:txBody>
      </p:sp>
      <p:cxnSp>
        <p:nvCxnSpPr>
          <p:cNvPr id="8" name="Straight Connector 7"/>
          <p:cNvCxnSpPr>
            <a:stCxn id="4" idx="0"/>
          </p:cNvCxnSpPr>
          <p:nvPr/>
        </p:nvCxnSpPr>
        <p:spPr bwMode="auto">
          <a:xfrm flipH="1">
            <a:off x="2699792" y="2996952"/>
            <a:ext cx="1440160" cy="30243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>
            <a:stCxn id="4" idx="0"/>
          </p:cNvCxnSpPr>
          <p:nvPr/>
        </p:nvCxnSpPr>
        <p:spPr bwMode="auto">
          <a:xfrm>
            <a:off x="4139952" y="2996952"/>
            <a:ext cx="1800200" cy="2304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/>
          <p:cNvSpPr/>
          <p:nvPr/>
        </p:nvSpPr>
        <p:spPr bwMode="auto">
          <a:xfrm flipV="1">
            <a:off x="4117092" y="4846300"/>
            <a:ext cx="45720" cy="457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/>
        </p:nvCxnSpPr>
        <p:spPr bwMode="auto">
          <a:xfrm flipV="1">
            <a:off x="2699792" y="4869160"/>
            <a:ext cx="1417300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endCxn id="10" idx="1"/>
          </p:cNvCxnSpPr>
          <p:nvPr/>
        </p:nvCxnSpPr>
        <p:spPr bwMode="auto">
          <a:xfrm flipH="1" flipV="1">
            <a:off x="4123788" y="4885324"/>
            <a:ext cx="1816364" cy="4158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779912" y="334828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err="1" smtClean="0"/>
              <a:t>c</a:t>
            </a:r>
            <a:endParaRPr lang="en-NZ" sz="3200" dirty="0"/>
          </a:p>
        </p:txBody>
      </p:sp>
      <p:cxnSp>
        <p:nvCxnSpPr>
          <p:cNvPr id="14" name="Straight Connector 13"/>
          <p:cNvCxnSpPr>
            <a:stCxn id="4" idx="0"/>
          </p:cNvCxnSpPr>
          <p:nvPr/>
        </p:nvCxnSpPr>
        <p:spPr bwMode="auto">
          <a:xfrm>
            <a:off x="4139952" y="2996952"/>
            <a:ext cx="0" cy="2880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915816" y="514848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err="1" smtClean="0"/>
              <a:t>c</a:t>
            </a:r>
            <a:endParaRPr lang="en-NZ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8024" y="5733256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2d</a:t>
            </a:r>
            <a:endParaRPr lang="en-NZ" sz="32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4499992" y="5301208"/>
            <a:ext cx="432048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211960" y="35010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d</a:t>
            </a:r>
            <a:endParaRPr lang="en-NZ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20072" y="465313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d</a:t>
            </a:r>
            <a:endParaRPr lang="en-NZ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915816" y="5805264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2c</a:t>
            </a:r>
            <a:endParaRPr lang="en-NZ" sz="32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419872" y="5373216"/>
            <a:ext cx="504056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7992888" cy="3816423"/>
          </a:xfrm>
        </p:spPr>
        <p:txBody>
          <a:bodyPr/>
          <a:lstStyle/>
          <a:p>
            <a:pPr algn="ctr">
              <a:buNone/>
            </a:pPr>
            <a:r>
              <a:rPr lang="en-NZ" sz="4400" dirty="0" smtClean="0"/>
              <a:t>The NZ Centre of Mathematics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pPr algn="ctr">
              <a:buNone/>
            </a:pPr>
            <a:r>
              <a:rPr lang="en-NZ" dirty="0" err="1" smtClean="0">
                <a:solidFill>
                  <a:schemeClr val="tx2"/>
                </a:solidFill>
                <a:hlinkClick r:id="rId3"/>
              </a:rPr>
              <a:t>www.mathscentre.co.nz</a:t>
            </a:r>
            <a:endParaRPr lang="en-NZ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Rule 3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017713"/>
            <a:ext cx="7704138" cy="906462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/>
              <a:t>Vertically opposite angles are </a:t>
            </a:r>
            <a:r>
              <a:rPr lang="en-NZ" dirty="0" smtClean="0"/>
              <a:t>………</a:t>
            </a:r>
            <a:r>
              <a:rPr lang="en-NZ" dirty="0"/>
              <a:t>…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NZ" dirty="0"/>
          </a:p>
        </p:txBody>
      </p:sp>
      <p:sp>
        <p:nvSpPr>
          <p:cNvPr id="6" name="Pie 5"/>
          <p:cNvSpPr/>
          <p:nvPr/>
        </p:nvSpPr>
        <p:spPr bwMode="auto">
          <a:xfrm rot="10800000">
            <a:off x="2868613" y="4271963"/>
            <a:ext cx="914400" cy="914400"/>
          </a:xfrm>
          <a:prstGeom prst="pie">
            <a:avLst>
              <a:gd name="adj1" fmla="val 19681106"/>
              <a:gd name="adj2" fmla="val 2811133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88125" y="1860550"/>
            <a:ext cx="11668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3200"/>
              <a:t>equal</a:t>
            </a:r>
            <a:endParaRPr lang="en-NZ" sz="3200" i="1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68538" y="3573463"/>
            <a:ext cx="1871662" cy="2087562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22488" y="4013200"/>
            <a:ext cx="2432050" cy="1431925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3592513" y="4616450"/>
            <a:ext cx="66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78°</a:t>
            </a:r>
            <a:endParaRPr lang="en-NZ" sz="2400" i="1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32025" y="4506913"/>
            <a:ext cx="665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78°</a:t>
            </a:r>
            <a:endParaRPr lang="en-NZ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Rule 4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17713"/>
            <a:ext cx="7345362" cy="1050925"/>
          </a:xfrm>
        </p:spPr>
        <p:txBody>
          <a:bodyPr/>
          <a:lstStyle/>
          <a:p>
            <a:pPr eaLnBrk="1" hangingPunct="1"/>
            <a:r>
              <a:rPr lang="en-NZ" smtClean="0"/>
              <a:t>Angles in a triangle sum to ………</a:t>
            </a:r>
            <a:endParaRPr lang="en-NZ" i="1" smtClean="0"/>
          </a:p>
        </p:txBody>
      </p:sp>
      <p:sp>
        <p:nvSpPr>
          <p:cNvPr id="2" name="Isosceles Triangle 1"/>
          <p:cNvSpPr/>
          <p:nvPr/>
        </p:nvSpPr>
        <p:spPr bwMode="auto">
          <a:xfrm>
            <a:off x="2987675" y="3284538"/>
            <a:ext cx="2952750" cy="2592387"/>
          </a:xfrm>
          <a:prstGeom prst="triangle">
            <a:avLst>
              <a:gd name="adj" fmla="val 16410"/>
            </a:avLst>
          </a:prstGeom>
          <a:solidFill>
            <a:schemeClr val="accent3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7" name="Pie 6"/>
          <p:cNvSpPr/>
          <p:nvPr/>
        </p:nvSpPr>
        <p:spPr bwMode="auto">
          <a:xfrm rot="6486245">
            <a:off x="3033713" y="2749550"/>
            <a:ext cx="914400" cy="1114425"/>
          </a:xfrm>
          <a:prstGeom prst="pie">
            <a:avLst>
              <a:gd name="adj1" fmla="val 17975477"/>
              <a:gd name="adj2" fmla="val 21271147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5003800" y="5465763"/>
            <a:ext cx="665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48°</a:t>
            </a:r>
            <a:endParaRPr lang="en-NZ" sz="2400" i="1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3132138" y="5465763"/>
            <a:ext cx="665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80°</a:t>
            </a:r>
            <a:endParaRPr lang="en-NZ" sz="2400" i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38525" y="3756025"/>
            <a:ext cx="66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52°</a:t>
            </a:r>
            <a:endParaRPr lang="en-NZ" sz="2400" i="1"/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6227763" y="1892300"/>
            <a:ext cx="1633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180°</a:t>
            </a:r>
            <a:endParaRPr lang="en-NZ" sz="3200" i="1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38488" y="5949950"/>
            <a:ext cx="3843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180° - (80°  + 48°)  = 52°</a:t>
            </a:r>
            <a:endParaRPr lang="en-NZ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56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e 22"/>
          <p:cNvSpPr/>
          <p:nvPr/>
        </p:nvSpPr>
        <p:spPr bwMode="auto">
          <a:xfrm rot="6486245">
            <a:off x="5531644" y="3140869"/>
            <a:ext cx="914400" cy="1116012"/>
          </a:xfrm>
          <a:prstGeom prst="pie">
            <a:avLst>
              <a:gd name="adj1" fmla="val 18665948"/>
              <a:gd name="adj2" fmla="val 847018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4" name="Pie 23"/>
          <p:cNvSpPr/>
          <p:nvPr/>
        </p:nvSpPr>
        <p:spPr bwMode="auto">
          <a:xfrm rot="13543858">
            <a:off x="7006432" y="5709443"/>
            <a:ext cx="914400" cy="1116013"/>
          </a:xfrm>
          <a:prstGeom prst="pie">
            <a:avLst>
              <a:gd name="adj1" fmla="val 18830151"/>
              <a:gd name="adj2" fmla="val 847018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5" name="Pie 24"/>
          <p:cNvSpPr/>
          <p:nvPr/>
        </p:nvSpPr>
        <p:spPr bwMode="auto">
          <a:xfrm rot="20545193">
            <a:off x="4078288" y="5710238"/>
            <a:ext cx="914400" cy="1116012"/>
          </a:xfrm>
          <a:prstGeom prst="pie">
            <a:avLst>
              <a:gd name="adj1" fmla="val 18849927"/>
              <a:gd name="adj2" fmla="val 109548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2773362" cy="911225"/>
          </a:xfrm>
        </p:spPr>
        <p:txBody>
          <a:bodyPr/>
          <a:lstStyle/>
          <a:p>
            <a:pPr eaLnBrk="1" hangingPunct="1"/>
            <a:r>
              <a:rPr lang="en-NZ" smtClean="0"/>
              <a:t>Rule 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017713"/>
            <a:ext cx="8199438" cy="1843087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Angles in an equilateral </a:t>
            </a:r>
            <a:r>
              <a:rPr lang="en-NZ" dirty="0"/>
              <a:t>triangle are </a:t>
            </a:r>
            <a:r>
              <a:rPr lang="en-NZ" dirty="0" smtClean="0"/>
              <a:t>………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N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NZ" dirty="0"/>
              <a:t> </a:t>
            </a:r>
            <a:r>
              <a:rPr lang="en-NZ" dirty="0" smtClean="0"/>
              <a:t>  Each angle size is ……</a:t>
            </a:r>
            <a:endParaRPr lang="en-NZ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96188" y="1892300"/>
            <a:ext cx="11668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3200"/>
              <a:t>equal</a:t>
            </a:r>
            <a:endParaRPr lang="en-NZ" sz="3200" i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75163" y="3068638"/>
            <a:ext cx="16335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/>
              <a:t>60°</a:t>
            </a:r>
            <a:endParaRPr lang="en-NZ" sz="3200" i="1"/>
          </a:p>
        </p:txBody>
      </p:sp>
      <p:sp>
        <p:nvSpPr>
          <p:cNvPr id="24585" name="Isosceles Triangle 7"/>
          <p:cNvSpPr>
            <a:spLocks noChangeArrowheads="1"/>
          </p:cNvSpPr>
          <p:nvPr/>
        </p:nvSpPr>
        <p:spPr bwMode="auto">
          <a:xfrm>
            <a:off x="4514850" y="3679825"/>
            <a:ext cx="2952750" cy="2592388"/>
          </a:xfrm>
          <a:prstGeom prst="triangle">
            <a:avLst>
              <a:gd name="adj" fmla="val 49565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cxnSp>
        <p:nvCxnSpPr>
          <p:cNvPr id="24586" name="Straight Connector 12"/>
          <p:cNvCxnSpPr>
            <a:cxnSpLocks noChangeShapeType="1"/>
          </p:cNvCxnSpPr>
          <p:nvPr/>
        </p:nvCxnSpPr>
        <p:spPr bwMode="auto">
          <a:xfrm flipH="1">
            <a:off x="6530975" y="4875213"/>
            <a:ext cx="350838" cy="1809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7" name="Straight Connector 15"/>
          <p:cNvCxnSpPr>
            <a:cxnSpLocks noChangeShapeType="1"/>
          </p:cNvCxnSpPr>
          <p:nvPr/>
        </p:nvCxnSpPr>
        <p:spPr bwMode="auto">
          <a:xfrm flipH="1">
            <a:off x="6588125" y="4965700"/>
            <a:ext cx="350838" cy="1793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4588" name="Group 13"/>
          <p:cNvGrpSpPr>
            <a:grpSpLocks/>
          </p:cNvGrpSpPr>
          <p:nvPr/>
        </p:nvGrpSpPr>
        <p:grpSpPr bwMode="auto">
          <a:xfrm rot="-7299884">
            <a:off x="5088732" y="4826794"/>
            <a:ext cx="407987" cy="269875"/>
            <a:chOff x="4932040" y="4756506"/>
            <a:chExt cx="406943" cy="270030"/>
          </a:xfrm>
        </p:grpSpPr>
        <p:cxnSp>
          <p:nvCxnSpPr>
            <p:cNvPr id="24595" name="Straight Connector 16"/>
            <p:cNvCxnSpPr>
              <a:cxnSpLocks noChangeShapeType="1"/>
            </p:cNvCxnSpPr>
            <p:nvPr/>
          </p:nvCxnSpPr>
          <p:spPr bwMode="auto">
            <a:xfrm flipH="1">
              <a:off x="4932040" y="475650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596" name="Straight Connector 17"/>
            <p:cNvCxnSpPr>
              <a:cxnSpLocks noChangeShapeType="1"/>
            </p:cNvCxnSpPr>
            <p:nvPr/>
          </p:nvCxnSpPr>
          <p:spPr bwMode="auto">
            <a:xfrm flipH="1">
              <a:off x="4988861" y="484651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4589" name="Group 19"/>
          <p:cNvGrpSpPr>
            <a:grpSpLocks/>
          </p:cNvGrpSpPr>
          <p:nvPr/>
        </p:nvGrpSpPr>
        <p:grpSpPr bwMode="auto">
          <a:xfrm rot="-3780661">
            <a:off x="5788026" y="6137275"/>
            <a:ext cx="406400" cy="269875"/>
            <a:chOff x="4932040" y="4756506"/>
            <a:chExt cx="406943" cy="270030"/>
          </a:xfrm>
        </p:grpSpPr>
        <p:cxnSp>
          <p:nvCxnSpPr>
            <p:cNvPr id="24593" name="Straight Connector 20"/>
            <p:cNvCxnSpPr>
              <a:cxnSpLocks noChangeShapeType="1"/>
            </p:cNvCxnSpPr>
            <p:nvPr/>
          </p:nvCxnSpPr>
          <p:spPr bwMode="auto">
            <a:xfrm flipH="1">
              <a:off x="4932040" y="475650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594" name="Straight Connector 21"/>
            <p:cNvCxnSpPr>
              <a:cxnSpLocks noChangeShapeType="1"/>
            </p:cNvCxnSpPr>
            <p:nvPr/>
          </p:nvCxnSpPr>
          <p:spPr bwMode="auto">
            <a:xfrm flipH="1">
              <a:off x="4988861" y="484651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662613" y="4244975"/>
            <a:ext cx="992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/>
              <a:t>60°</a:t>
            </a:r>
            <a:endParaRPr lang="en-NZ" sz="2400" i="1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892675" y="561816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/>
              <a:t>60°</a:t>
            </a:r>
            <a:endParaRPr lang="en-NZ" sz="2400" i="1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86513" y="561816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/>
              <a:t>60°</a:t>
            </a:r>
            <a:endParaRPr lang="en-NZ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e 12"/>
          <p:cNvSpPr/>
          <p:nvPr/>
        </p:nvSpPr>
        <p:spPr bwMode="auto">
          <a:xfrm rot="20545193">
            <a:off x="3395663" y="5075238"/>
            <a:ext cx="915987" cy="1116012"/>
          </a:xfrm>
          <a:prstGeom prst="pie">
            <a:avLst>
              <a:gd name="adj1" fmla="val 18228932"/>
              <a:gd name="adj2" fmla="val 109548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14" name="Pie 13"/>
          <p:cNvSpPr/>
          <p:nvPr/>
        </p:nvSpPr>
        <p:spPr bwMode="auto">
          <a:xfrm rot="14157635">
            <a:off x="5266532" y="5074443"/>
            <a:ext cx="914400" cy="1116013"/>
          </a:xfrm>
          <a:prstGeom prst="pie">
            <a:avLst>
              <a:gd name="adj1" fmla="val 18228932"/>
              <a:gd name="adj2" fmla="val 109548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2413000" cy="768350"/>
          </a:xfrm>
        </p:spPr>
        <p:txBody>
          <a:bodyPr/>
          <a:lstStyle/>
          <a:p>
            <a:pPr eaLnBrk="1" hangingPunct="1"/>
            <a:r>
              <a:rPr lang="en-NZ" smtClean="0"/>
              <a:t>Rule 6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17713"/>
            <a:ext cx="8128000" cy="1411287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/>
              <a:t>Base angles of an isosceles triangles </a:t>
            </a:r>
            <a:r>
              <a:rPr lang="en-NZ" dirty="0" smtClean="0"/>
              <a:t>are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NZ" dirty="0"/>
              <a:t> </a:t>
            </a:r>
            <a:r>
              <a:rPr lang="en-NZ" dirty="0" smtClean="0"/>
              <a:t>  ………</a:t>
            </a:r>
            <a:endParaRPr lang="en-NZ" dirty="0"/>
          </a:p>
        </p:txBody>
      </p:sp>
      <p:sp>
        <p:nvSpPr>
          <p:cNvPr id="25606" name="Isosceles Triangle 5"/>
          <p:cNvSpPr>
            <a:spLocks noChangeArrowheads="1"/>
          </p:cNvSpPr>
          <p:nvPr/>
        </p:nvSpPr>
        <p:spPr bwMode="auto">
          <a:xfrm>
            <a:off x="3851275" y="2852738"/>
            <a:ext cx="1873250" cy="2773362"/>
          </a:xfrm>
          <a:prstGeom prst="triangle">
            <a:avLst>
              <a:gd name="adj" fmla="val 50250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NZ"/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5076825" y="4217988"/>
            <a:ext cx="406400" cy="269875"/>
            <a:chOff x="6531403" y="4875707"/>
            <a:chExt cx="406943" cy="270030"/>
          </a:xfrm>
        </p:grpSpPr>
        <p:cxnSp>
          <p:nvCxnSpPr>
            <p:cNvPr id="25616" name="Straight Connector 6"/>
            <p:cNvCxnSpPr>
              <a:cxnSpLocks noChangeShapeType="1"/>
            </p:cNvCxnSpPr>
            <p:nvPr/>
          </p:nvCxnSpPr>
          <p:spPr bwMode="auto">
            <a:xfrm flipH="1">
              <a:off x="6531403" y="4875707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17" name="Straight Connector 7"/>
            <p:cNvCxnSpPr>
              <a:cxnSpLocks noChangeShapeType="1"/>
            </p:cNvCxnSpPr>
            <p:nvPr/>
          </p:nvCxnSpPr>
          <p:spPr bwMode="auto">
            <a:xfrm flipH="1">
              <a:off x="6588224" y="4965717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5608" name="Group 8"/>
          <p:cNvGrpSpPr>
            <a:grpSpLocks/>
          </p:cNvGrpSpPr>
          <p:nvPr/>
        </p:nvGrpSpPr>
        <p:grpSpPr bwMode="auto">
          <a:xfrm rot="-7299884">
            <a:off x="4110038" y="4279900"/>
            <a:ext cx="406400" cy="269875"/>
            <a:chOff x="4932040" y="4756506"/>
            <a:chExt cx="406943" cy="270030"/>
          </a:xfrm>
        </p:grpSpPr>
        <p:cxnSp>
          <p:nvCxnSpPr>
            <p:cNvPr id="25614" name="Straight Connector 9"/>
            <p:cNvCxnSpPr>
              <a:cxnSpLocks noChangeShapeType="1"/>
            </p:cNvCxnSpPr>
            <p:nvPr/>
          </p:nvCxnSpPr>
          <p:spPr bwMode="auto">
            <a:xfrm flipH="1">
              <a:off x="4932040" y="475650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15" name="Straight Connector 10"/>
            <p:cNvCxnSpPr>
              <a:cxnSpLocks noChangeShapeType="1"/>
            </p:cNvCxnSpPr>
            <p:nvPr/>
          </p:nvCxnSpPr>
          <p:spPr bwMode="auto">
            <a:xfrm flipH="1">
              <a:off x="4988861" y="4846516"/>
              <a:ext cx="350122" cy="1800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5609" name="Rectangle 14"/>
          <p:cNvSpPr>
            <a:spLocks noChangeArrowheads="1"/>
          </p:cNvSpPr>
          <p:nvPr/>
        </p:nvSpPr>
        <p:spPr bwMode="auto">
          <a:xfrm>
            <a:off x="4467225" y="3457575"/>
            <a:ext cx="665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42°</a:t>
            </a:r>
            <a:endParaRPr lang="en-NZ" sz="2400" i="1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84650" y="4964113"/>
            <a:ext cx="665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69°</a:t>
            </a:r>
            <a:endParaRPr lang="en-NZ" sz="2400" i="1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91088" y="4953000"/>
            <a:ext cx="66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69°</a:t>
            </a:r>
            <a:endParaRPr lang="en-NZ" sz="2400" i="1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58888" y="2489200"/>
            <a:ext cx="1168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3200"/>
              <a:t>equal</a:t>
            </a:r>
            <a:endParaRPr lang="en-NZ" sz="3200" i="1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42988" y="4537075"/>
            <a:ext cx="2541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180° - 42 = 138°</a:t>
            </a:r>
          </a:p>
          <a:p>
            <a:endParaRPr lang="en-NZ" sz="2400"/>
          </a:p>
          <a:p>
            <a:r>
              <a:rPr lang="en-NZ" sz="2400"/>
              <a:t>138° ÷ 2 = 69°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e 10"/>
          <p:cNvSpPr/>
          <p:nvPr/>
        </p:nvSpPr>
        <p:spPr bwMode="auto">
          <a:xfrm rot="20545193">
            <a:off x="5456238" y="5680075"/>
            <a:ext cx="915987" cy="1114425"/>
          </a:xfrm>
          <a:prstGeom prst="pie">
            <a:avLst>
              <a:gd name="adj1" fmla="val 16198550"/>
              <a:gd name="adj2" fmla="val 1095485"/>
            </a:avLst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060700" cy="1462087"/>
          </a:xfrm>
        </p:spPr>
        <p:txBody>
          <a:bodyPr/>
          <a:lstStyle/>
          <a:p>
            <a:pPr eaLnBrk="1" hangingPunct="1"/>
            <a:r>
              <a:rPr lang="en-NZ" smtClean="0"/>
              <a:t>Rule 7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017713"/>
            <a:ext cx="8199438" cy="2058987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/>
              <a:t>The exterior angle of a triangle is equal </a:t>
            </a:r>
            <a:r>
              <a:rPr lang="en-NZ" dirty="0" smtClean="0"/>
              <a:t>to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NZ" dirty="0" smtClean="0"/>
              <a:t>    ……………………………………………………………</a:t>
            </a:r>
            <a:endParaRPr lang="en-NZ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2988" y="2925763"/>
            <a:ext cx="7221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3200"/>
              <a:t>the sum of the interior opposite angles</a:t>
            </a:r>
          </a:p>
        </p:txBody>
      </p:sp>
      <p:sp>
        <p:nvSpPr>
          <p:cNvPr id="7" name="Isosceles Triangle 6"/>
          <p:cNvSpPr/>
          <p:nvPr/>
        </p:nvSpPr>
        <p:spPr bwMode="auto">
          <a:xfrm>
            <a:off x="2955925" y="3644900"/>
            <a:ext cx="2952750" cy="2592388"/>
          </a:xfrm>
          <a:prstGeom prst="triangle">
            <a:avLst>
              <a:gd name="adj" fmla="val 73992"/>
            </a:avLst>
          </a:prstGeom>
          <a:solidFill>
            <a:schemeClr val="accent3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NZ"/>
          </a:p>
        </p:txBody>
      </p:sp>
      <p:cxnSp>
        <p:nvCxnSpPr>
          <p:cNvPr id="26631" name="Straight Arrow Connector 5"/>
          <p:cNvCxnSpPr>
            <a:cxnSpLocks noChangeShapeType="1"/>
          </p:cNvCxnSpPr>
          <p:nvPr/>
        </p:nvCxnSpPr>
        <p:spPr bwMode="auto">
          <a:xfrm>
            <a:off x="3563938" y="6237288"/>
            <a:ext cx="4700587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4656138" y="4075113"/>
            <a:ext cx="665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65°</a:t>
            </a:r>
            <a:endParaRPr lang="en-NZ" sz="2400" i="1"/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3419475" y="5661025"/>
            <a:ext cx="66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52°</a:t>
            </a:r>
            <a:endParaRPr lang="en-NZ" sz="2400" i="1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300788" y="5661025"/>
            <a:ext cx="83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117°</a:t>
            </a:r>
            <a:endParaRPr lang="en-NZ" sz="2400" i="1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02350" y="4710113"/>
            <a:ext cx="2725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/>
              <a:t>52° + 65° = 117°</a:t>
            </a:r>
            <a:endParaRPr lang="en-NZ" sz="2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NZCOM Theme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NZCOM Theme</Template>
  <TotalTime>0</TotalTime>
  <Words>1361</Words>
  <Application>Microsoft Office PowerPoint</Application>
  <PresentationFormat>On-screen Show (4:3)</PresentationFormat>
  <Paragraphs>462</Paragraphs>
  <Slides>46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NZCOM Theme</vt:lpstr>
      <vt:lpstr>Geometry</vt:lpstr>
      <vt:lpstr>Types of Angle</vt:lpstr>
      <vt:lpstr>Rule 1 </vt:lpstr>
      <vt:lpstr>Rule 2 </vt:lpstr>
      <vt:lpstr>Rule 3 </vt:lpstr>
      <vt:lpstr>Rule 4 </vt:lpstr>
      <vt:lpstr>Rule 5</vt:lpstr>
      <vt:lpstr>Rule 6</vt:lpstr>
      <vt:lpstr>Rule 7</vt:lpstr>
      <vt:lpstr>Rule 9</vt:lpstr>
      <vt:lpstr>Rule 10</vt:lpstr>
      <vt:lpstr>Rule 11 (for parallel lines)</vt:lpstr>
      <vt:lpstr>Rule 12 (for parallel lines)</vt:lpstr>
      <vt:lpstr>Rule 13 (for parallel lines)</vt:lpstr>
      <vt:lpstr>Name These Polygons</vt:lpstr>
      <vt:lpstr>Name These Polygons</vt:lpstr>
      <vt:lpstr>Name These Polygons</vt:lpstr>
      <vt:lpstr>Do you know this?</vt:lpstr>
      <vt:lpstr>Rule 14</vt:lpstr>
      <vt:lpstr>Rule 15</vt:lpstr>
      <vt:lpstr>Geometry Review 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Angle Geometry</vt:lpstr>
      <vt:lpstr>An “Excellence” Question</vt:lpstr>
      <vt:lpstr>An “Excellence Question”</vt:lpstr>
      <vt:lpstr>An “Excellence Question”</vt:lpstr>
      <vt:lpstr>An “Excellence Question”</vt:lpstr>
      <vt:lpstr>Slide 46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Review Lesson</dc:title>
  <dc:subject>Geometry</dc:subject>
  <dc:creator/>
  <cp:keywords>math, mathematics, geometry, angles</cp:keywords>
  <cp:lastModifiedBy/>
  <cp:revision>1</cp:revision>
  <dcterms:created xsi:type="dcterms:W3CDTF">2011-09-17T07:18:06Z</dcterms:created>
  <dcterms:modified xsi:type="dcterms:W3CDTF">2011-11-25T21:33:36Z</dcterms:modified>
  <cp:category>Geometry</cp:category>
</cp:coreProperties>
</file>